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23" r:id="rId2"/>
    <p:sldId id="301" r:id="rId3"/>
    <p:sldId id="261" r:id="rId4"/>
    <p:sldId id="258" r:id="rId5"/>
    <p:sldId id="325" r:id="rId6"/>
    <p:sldId id="305" r:id="rId7"/>
    <p:sldId id="332" r:id="rId8"/>
    <p:sldId id="335" r:id="rId9"/>
    <p:sldId id="274" r:id="rId10"/>
    <p:sldId id="257" r:id="rId11"/>
    <p:sldId id="259" r:id="rId12"/>
    <p:sldId id="265" r:id="rId13"/>
    <p:sldId id="277" r:id="rId14"/>
    <p:sldId id="287" r:id="rId15"/>
    <p:sldId id="267" r:id="rId16"/>
    <p:sldId id="314" r:id="rId17"/>
    <p:sldId id="308" r:id="rId18"/>
    <p:sldId id="310" r:id="rId19"/>
    <p:sldId id="304" r:id="rId20"/>
    <p:sldId id="279" r:id="rId21"/>
    <p:sldId id="318" r:id="rId22"/>
    <p:sldId id="320" r:id="rId23"/>
    <p:sldId id="280" r:id="rId24"/>
    <p:sldId id="330" r:id="rId25"/>
    <p:sldId id="338" r:id="rId26"/>
    <p:sldId id="340" r:id="rId27"/>
    <p:sldId id="339" r:id="rId28"/>
    <p:sldId id="337" r:id="rId2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A5A7"/>
    <a:srgbClr val="156082"/>
    <a:srgbClr val="AB6354"/>
    <a:srgbClr val="CB2E00"/>
    <a:srgbClr val="FFF48A"/>
    <a:srgbClr val="7AA3A8"/>
    <a:srgbClr val="ECD77D"/>
    <a:srgbClr val="CA4602"/>
    <a:srgbClr val="F1B435"/>
    <a:srgbClr val="DAF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9" autoAdjust="0"/>
    <p:restoredTop sz="89102" autoAdjust="0"/>
  </p:normalViewPr>
  <p:slideViewPr>
    <p:cSldViewPr snapToGrid="0">
      <p:cViewPr>
        <p:scale>
          <a:sx n="75" d="100"/>
          <a:sy n="75" d="100"/>
        </p:scale>
        <p:origin x="186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B8ECD-1213-4544-B581-221BCB48A56C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9187A-BF9F-2D41-8866-76A1AEE461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027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2-04567-7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98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53999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5E1E-7F37-3C04-0C8A-F3CDF95A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946A86-B758-87C3-C3EA-713C55ACB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E9ED1A-B146-C0E8-03E3-BD2559322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B74D3-8E5F-3FC4-9F85-053921C7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0B521-32A3-4814-8FB4-F455E9F866E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377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Function </a:t>
            </a:r>
            <a:r>
              <a:rPr lang="zh-CN" altLang="en-US" dirty="0"/>
              <a:t>个数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6005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CC28-2F82-E6A4-456D-DA4009FD6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80AD1-5F18-9572-DD7A-2894ECEBD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624519-7754-CA13-233B-D3834EE16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3D717-9246-C142-BD62-18F1C0B87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0B521-32A3-4814-8FB4-F455E9F866E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971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46F06-97F6-6053-6C4A-3DA4EF15E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7B72A1-5782-FA73-EEFD-B144466EA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17B03-93DC-F5CC-9649-3A127E0B6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4F1A5-C856-2452-8BFC-3EF102A7B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5875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left side: based on raw gene count; right side: based on DESeq2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4426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2FE12-CE69-0570-300D-E1A741B50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50D65-5240-0BAF-B5E0-FD14080CA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F4E37-85DB-411C-E7C2-49AFC17A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17867-A539-7B1F-CE5D-FFEEFB131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71540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2A920-207B-9E70-82A2-682F574F8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472E6-DFC6-8B54-11AA-9C996AC95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60D89-9D59-1DDF-960A-5B38AE744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Label those outliers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B2F1D-A209-CAAB-FC31-560C4907B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68057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Venn Diagram: Based on DESeq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0319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2800" dirty="0">
                <a:effectLst/>
              </a:rPr>
              <a:t>  1    2     3      4    5    6   7 </a:t>
            </a:r>
          </a:p>
          <a:p>
            <a:pPr algn="l"/>
            <a:r>
              <a:rPr lang="en-US" altLang="zh-CN" sz="2800" dirty="0">
                <a:effectLst/>
              </a:rPr>
              <a:t>65 122   38   51 115 55 33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effectLst/>
              </a:rPr>
              <a:t>Cluster A</a:t>
            </a:r>
            <a:r>
              <a:rPr lang="zh-CN" altLang="en-US" sz="2800" dirty="0">
                <a:effectLst/>
              </a:rPr>
              <a:t>中</a:t>
            </a:r>
            <a:r>
              <a:rPr lang="en-US" altLang="zh-CN" sz="2800" dirty="0">
                <a:effectLst/>
              </a:rPr>
              <a:t>84</a:t>
            </a:r>
            <a:r>
              <a:rPr lang="zh-CN" altLang="en-US" sz="2800" dirty="0">
                <a:effectLst/>
              </a:rPr>
              <a:t>个 </a:t>
            </a:r>
            <a:r>
              <a:rPr lang="en-US" altLang="zh-CN" sz="2800" dirty="0">
                <a:effectLst/>
              </a:rPr>
              <a:t>CD</a:t>
            </a:r>
            <a:r>
              <a:rPr lang="zh-CN" altLang="en-US" sz="2800" dirty="0">
                <a:effectLst/>
              </a:rPr>
              <a:t>一共</a:t>
            </a:r>
            <a:r>
              <a:rPr lang="en-US" altLang="zh-CN" sz="2800" dirty="0">
                <a:effectLst/>
              </a:rPr>
              <a:t>237 </a:t>
            </a:r>
            <a:r>
              <a:rPr lang="zh-CN" altLang="en-US" sz="2800" dirty="0">
                <a:effectLst/>
              </a:rPr>
              <a:t>（</a:t>
            </a:r>
            <a:r>
              <a:rPr lang="en-US" altLang="zh-CN" sz="2800" dirty="0">
                <a:effectLst/>
              </a:rPr>
              <a:t>35%</a:t>
            </a:r>
            <a:r>
              <a:rPr lang="zh-CN" altLang="en-US" sz="2800" dirty="0">
                <a:effectLst/>
              </a:rPr>
              <a:t>）</a:t>
            </a:r>
            <a:endParaRPr lang="en-US" altLang="zh-CN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effectLst/>
              </a:rPr>
              <a:t>Cluster A</a:t>
            </a:r>
            <a:r>
              <a:rPr lang="zh-CN" altLang="en-US" sz="2800" dirty="0">
                <a:effectLst/>
              </a:rPr>
              <a:t>中</a:t>
            </a:r>
            <a:r>
              <a:rPr lang="en-US" altLang="zh-CN" sz="2800" dirty="0">
                <a:effectLst/>
              </a:rPr>
              <a:t>10</a:t>
            </a:r>
            <a:r>
              <a:rPr lang="zh-CN" altLang="en-US" sz="2800" dirty="0">
                <a:effectLst/>
              </a:rPr>
              <a:t>个 </a:t>
            </a:r>
            <a:r>
              <a:rPr lang="en-US" altLang="zh-CN" sz="2800" dirty="0">
                <a:effectLst/>
              </a:rPr>
              <a:t>mild moderate </a:t>
            </a:r>
            <a:r>
              <a:rPr lang="zh-CN" altLang="en-US" sz="2800" dirty="0">
                <a:effectLst/>
              </a:rPr>
              <a:t>一共</a:t>
            </a:r>
            <a:r>
              <a:rPr lang="en-US" altLang="zh-CN" sz="2800" dirty="0">
                <a:effectLst/>
              </a:rPr>
              <a:t>237</a:t>
            </a:r>
            <a:r>
              <a:rPr lang="zh-CN" altLang="en-US" sz="2800" dirty="0">
                <a:effectLst/>
              </a:rPr>
              <a:t>（</a:t>
            </a:r>
            <a:r>
              <a:rPr lang="en-US" altLang="zh-CN" sz="2800" dirty="0">
                <a:effectLst/>
              </a:rPr>
              <a:t>4%</a:t>
            </a:r>
            <a:r>
              <a:rPr lang="zh-CN" altLang="en-US" sz="2800" dirty="0">
                <a:effectLst/>
              </a:rPr>
              <a:t>）</a:t>
            </a:r>
            <a:endParaRPr lang="en-US" altLang="zh-CN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effectLst/>
              </a:rPr>
              <a:t>Cluster B</a:t>
            </a:r>
            <a:r>
              <a:rPr lang="zh-CN" altLang="en-US" sz="2800" dirty="0">
                <a:effectLst/>
              </a:rPr>
              <a:t>中</a:t>
            </a:r>
            <a:r>
              <a:rPr lang="en-US" altLang="zh-CN" sz="2800" dirty="0">
                <a:effectLst/>
              </a:rPr>
              <a:t>156</a:t>
            </a:r>
            <a:r>
              <a:rPr lang="zh-CN" altLang="en-US" sz="2800" dirty="0">
                <a:effectLst/>
              </a:rPr>
              <a:t>个 </a:t>
            </a:r>
            <a:r>
              <a:rPr lang="en-US" altLang="zh-CN" sz="2800" dirty="0">
                <a:effectLst/>
              </a:rPr>
              <a:t>CD</a:t>
            </a:r>
            <a:r>
              <a:rPr lang="zh-CN" altLang="en-US" sz="2800" dirty="0">
                <a:effectLst/>
              </a:rPr>
              <a:t>一共</a:t>
            </a:r>
            <a:r>
              <a:rPr lang="en-US" altLang="zh-CN" sz="2800" dirty="0">
                <a:effectLst/>
              </a:rPr>
              <a:t>242 </a:t>
            </a:r>
            <a:r>
              <a:rPr lang="zh-CN" altLang="en-US" sz="2800" dirty="0">
                <a:effectLst/>
              </a:rPr>
              <a:t>（</a:t>
            </a:r>
            <a:r>
              <a:rPr lang="en-US" altLang="zh-CN" sz="2800" dirty="0">
                <a:effectLst/>
              </a:rPr>
              <a:t>64%</a:t>
            </a:r>
            <a:r>
              <a:rPr lang="zh-CN" altLang="en-US" sz="2800" dirty="0">
                <a:effectLst/>
              </a:rPr>
              <a:t>）</a:t>
            </a:r>
            <a:endParaRPr lang="en-US" altLang="zh-CN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effectLst/>
              </a:rPr>
              <a:t>Cluster B</a:t>
            </a:r>
            <a:r>
              <a:rPr lang="zh-CN" altLang="en-US" sz="2800" dirty="0">
                <a:effectLst/>
              </a:rPr>
              <a:t>中</a:t>
            </a:r>
            <a:r>
              <a:rPr lang="en-US" altLang="zh-CN" sz="2800" dirty="0">
                <a:effectLst/>
              </a:rPr>
              <a:t>33</a:t>
            </a:r>
            <a:r>
              <a:rPr lang="zh-CN" altLang="en-US" sz="2800" dirty="0">
                <a:effectLst/>
              </a:rPr>
              <a:t>个 </a:t>
            </a:r>
            <a:r>
              <a:rPr lang="en-US" altLang="zh-CN" sz="2800" dirty="0">
                <a:effectLst/>
              </a:rPr>
              <a:t>mild moderate </a:t>
            </a:r>
            <a:r>
              <a:rPr lang="zh-CN" altLang="en-US" sz="2800" dirty="0">
                <a:effectLst/>
              </a:rPr>
              <a:t>一共</a:t>
            </a:r>
            <a:r>
              <a:rPr lang="en-US" altLang="zh-CN" sz="2800" dirty="0">
                <a:effectLst/>
              </a:rPr>
              <a:t>242</a:t>
            </a:r>
            <a:r>
              <a:rPr lang="zh-CN" altLang="en-US" sz="2800" dirty="0">
                <a:effectLst/>
              </a:rPr>
              <a:t>（</a:t>
            </a:r>
            <a:r>
              <a:rPr lang="en-US" altLang="zh-CN" sz="2800" dirty="0">
                <a:effectLst/>
              </a:rPr>
              <a:t>14%</a:t>
            </a:r>
            <a:r>
              <a:rPr lang="zh-CN" altLang="en-US" sz="2800" dirty="0">
                <a:effectLst/>
              </a:rPr>
              <a:t>）</a:t>
            </a:r>
            <a:endParaRPr lang="en-US" altLang="zh-CN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effectLst/>
            </a:endParaRPr>
          </a:p>
          <a:p>
            <a:pPr algn="l"/>
            <a:r>
              <a:rPr lang="zh-CN" altLang="en-US" dirty="0"/>
              <a:t>根据差异的特征，所有</a:t>
            </a:r>
            <a:r>
              <a:rPr lang="en-US" altLang="zh-CN" dirty="0"/>
              <a:t>sample</a:t>
            </a:r>
            <a:r>
              <a:rPr lang="zh-CN" altLang="en-US" dirty="0"/>
              <a:t>被分成了两个</a:t>
            </a:r>
            <a:r>
              <a:rPr lang="en-US" altLang="zh-CN" dirty="0"/>
              <a:t>cluster</a:t>
            </a:r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）。</a:t>
            </a:r>
            <a:endParaRPr lang="en-US" altLang="zh-CN" dirty="0"/>
          </a:p>
          <a:p>
            <a:pPr algn="l"/>
            <a:r>
              <a:rPr lang="en-US" altLang="zh-CN" dirty="0" err="1"/>
              <a:t>ClusterA</a:t>
            </a:r>
            <a:r>
              <a:rPr lang="zh-CN" altLang="en-US" dirty="0"/>
              <a:t>更多是</a:t>
            </a:r>
            <a:r>
              <a:rPr lang="en-US" altLang="zh-CN" dirty="0"/>
              <a:t>control</a:t>
            </a:r>
            <a:r>
              <a:rPr lang="zh-CN" altLang="en-US" dirty="0"/>
              <a:t>（</a:t>
            </a:r>
            <a:r>
              <a:rPr lang="en-US" altLang="zh-CN" dirty="0"/>
              <a:t>65%</a:t>
            </a:r>
            <a:r>
              <a:rPr lang="zh-CN" altLang="en-US" dirty="0"/>
              <a:t>）和</a:t>
            </a:r>
            <a:r>
              <a:rPr lang="en-US" altLang="zh-CN" dirty="0"/>
              <a:t>remission</a:t>
            </a:r>
            <a:r>
              <a:rPr lang="zh-CN" altLang="en-US" dirty="0"/>
              <a:t>的</a:t>
            </a:r>
            <a:r>
              <a:rPr lang="en-US" altLang="zh-CN" dirty="0"/>
              <a:t>CD</a:t>
            </a:r>
            <a:r>
              <a:rPr lang="zh-CN" altLang="en-US" dirty="0"/>
              <a:t>病人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ClusterB</a:t>
            </a:r>
            <a:r>
              <a:rPr lang="zh-CN" altLang="en-US" dirty="0"/>
              <a:t>更多是</a:t>
            </a:r>
            <a:r>
              <a:rPr lang="en-US" altLang="zh-CN" dirty="0"/>
              <a:t>CD</a:t>
            </a:r>
            <a:r>
              <a:rPr lang="zh-CN" altLang="en-US" dirty="0"/>
              <a:t>病人（</a:t>
            </a:r>
            <a:r>
              <a:rPr lang="en-US" altLang="zh-CN" dirty="0"/>
              <a:t>64%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其中</a:t>
            </a:r>
            <a:r>
              <a:rPr lang="en-US" altLang="zh-CN" dirty="0"/>
              <a:t>mild to moderate</a:t>
            </a:r>
            <a:r>
              <a:rPr lang="zh-CN" altLang="en-US" dirty="0"/>
              <a:t>的病人有</a:t>
            </a:r>
            <a:r>
              <a:rPr lang="en-US" altLang="zh-CN" dirty="0"/>
              <a:t>14%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239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446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6699"/>
                </a:solidFill>
                <a:effectLst/>
                <a:latin typeface="Harding"/>
                <a:hlinkClick r:id="rId3"/>
              </a:rPr>
              <a:t>Environmental factors shaping the gut microbiome in a Dutch population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93420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21113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   1  2    3   4   5    6     7</a:t>
            </a:r>
          </a:p>
          <a:p>
            <a:r>
              <a:rPr lang="en-US" altLang="zh-CN" dirty="0">
                <a:effectLst/>
              </a:rPr>
              <a:t> 85 61 67 70 40 118  38 </a:t>
            </a:r>
          </a:p>
          <a:p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effectLst/>
              </a:rPr>
              <a:t>Cluster A</a:t>
            </a:r>
            <a:r>
              <a:rPr lang="zh-CN" altLang="en-US" sz="1200" dirty="0">
                <a:effectLst/>
              </a:rPr>
              <a:t>中</a:t>
            </a:r>
            <a:r>
              <a:rPr lang="en-US" altLang="zh-CN" sz="1200" dirty="0">
                <a:effectLst/>
              </a:rPr>
              <a:t>90</a:t>
            </a:r>
            <a:r>
              <a:rPr lang="zh-CN" altLang="en-US" sz="1200" dirty="0">
                <a:effectLst/>
              </a:rPr>
              <a:t>个 </a:t>
            </a:r>
            <a:r>
              <a:rPr lang="en-US" altLang="zh-CN" sz="1200" dirty="0">
                <a:effectLst/>
              </a:rPr>
              <a:t>CD</a:t>
            </a:r>
            <a:r>
              <a:rPr lang="zh-CN" altLang="en-US" sz="1200" dirty="0">
                <a:effectLst/>
              </a:rPr>
              <a:t>一共</a:t>
            </a:r>
            <a:r>
              <a:rPr lang="en-US" altLang="zh-CN" sz="1200" dirty="0">
                <a:effectLst/>
              </a:rPr>
              <a:t>249</a:t>
            </a:r>
            <a:r>
              <a:rPr lang="zh-CN" altLang="en-US" sz="1200" dirty="0">
                <a:effectLst/>
              </a:rPr>
              <a:t>（</a:t>
            </a:r>
            <a:r>
              <a:rPr lang="en-US" altLang="zh-CN" sz="1200" dirty="0">
                <a:effectLst/>
              </a:rPr>
              <a:t>36%</a:t>
            </a:r>
            <a:r>
              <a:rPr lang="zh-CN" altLang="en-US" sz="1200" dirty="0">
                <a:effectLst/>
              </a:rPr>
              <a:t>）</a:t>
            </a:r>
            <a:endParaRPr lang="en-US" altLang="zh-CN" sz="12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none" dirty="0">
                <a:effectLst/>
              </a:rPr>
              <a:t>Cluster A</a:t>
            </a:r>
            <a:r>
              <a:rPr lang="zh-CN" altLang="en-US" sz="1200" u="none" dirty="0">
                <a:effectLst/>
              </a:rPr>
              <a:t>中</a:t>
            </a:r>
            <a:r>
              <a:rPr lang="en-US" altLang="zh-CN" sz="1200" u="none" dirty="0">
                <a:effectLst/>
              </a:rPr>
              <a:t>10</a:t>
            </a:r>
            <a:r>
              <a:rPr lang="zh-CN" altLang="en-US" sz="1200" u="none" dirty="0">
                <a:effectLst/>
              </a:rPr>
              <a:t>个 </a:t>
            </a:r>
            <a:r>
              <a:rPr lang="en-US" altLang="zh-CN" sz="1200" u="none" dirty="0">
                <a:effectLst/>
              </a:rPr>
              <a:t>mild moderate </a:t>
            </a:r>
            <a:r>
              <a:rPr lang="zh-CN" altLang="en-US" sz="1200" u="none" dirty="0">
                <a:effectLst/>
              </a:rPr>
              <a:t>一共</a:t>
            </a:r>
            <a:r>
              <a:rPr lang="en-US" altLang="zh-CN" sz="1200" u="none" dirty="0">
                <a:effectLst/>
              </a:rPr>
              <a:t>249</a:t>
            </a:r>
            <a:r>
              <a:rPr lang="zh-CN" altLang="en-US" sz="1200" u="none" dirty="0">
                <a:effectLst/>
              </a:rPr>
              <a:t>（</a:t>
            </a:r>
            <a:r>
              <a:rPr lang="en-US" altLang="zh-CN" sz="1200" u="none" dirty="0">
                <a:effectLst/>
              </a:rPr>
              <a:t>4%</a:t>
            </a:r>
            <a:r>
              <a:rPr lang="zh-CN" altLang="en-US" sz="1200" u="none" dirty="0">
                <a:effectLst/>
              </a:rPr>
              <a:t>）</a:t>
            </a:r>
            <a:endParaRPr lang="en-US" altLang="zh-CN" sz="1200" u="none" dirty="0">
              <a:effectLst/>
            </a:endParaRPr>
          </a:p>
          <a:p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effectLst/>
              </a:rPr>
              <a:t>Cluster B</a:t>
            </a:r>
            <a:r>
              <a:rPr lang="zh-CN" altLang="en-US" sz="1200" dirty="0">
                <a:effectLst/>
              </a:rPr>
              <a:t>中</a:t>
            </a:r>
            <a:r>
              <a:rPr lang="en-US" altLang="zh-CN" sz="1200" dirty="0">
                <a:effectLst/>
              </a:rPr>
              <a:t>150</a:t>
            </a:r>
            <a:r>
              <a:rPr lang="zh-CN" altLang="en-US" sz="1200" dirty="0">
                <a:effectLst/>
              </a:rPr>
              <a:t>个 </a:t>
            </a:r>
            <a:r>
              <a:rPr lang="en-US" altLang="zh-CN" sz="1200" dirty="0">
                <a:effectLst/>
              </a:rPr>
              <a:t>CD</a:t>
            </a:r>
            <a:r>
              <a:rPr lang="zh-CN" altLang="en-US" sz="1200" dirty="0">
                <a:effectLst/>
              </a:rPr>
              <a:t>一共</a:t>
            </a:r>
            <a:r>
              <a:rPr lang="en-US" altLang="zh-CN" sz="1200" dirty="0">
                <a:effectLst/>
              </a:rPr>
              <a:t>230 </a:t>
            </a:r>
            <a:r>
              <a:rPr lang="zh-CN" altLang="en-US" sz="1200" dirty="0">
                <a:effectLst/>
              </a:rPr>
              <a:t>（</a:t>
            </a:r>
            <a:r>
              <a:rPr lang="en-US" altLang="zh-CN" sz="1200" dirty="0">
                <a:effectLst/>
              </a:rPr>
              <a:t>65%</a:t>
            </a:r>
            <a:r>
              <a:rPr lang="zh-CN" altLang="en-US" sz="1200" dirty="0">
                <a:effectLst/>
              </a:rPr>
              <a:t>）</a:t>
            </a:r>
            <a:endParaRPr lang="en-US" altLang="zh-CN" sz="1200" dirty="0">
              <a:effectLst/>
            </a:endParaRPr>
          </a:p>
          <a:p>
            <a:pPr algn="l"/>
            <a:r>
              <a:rPr lang="en-US" altLang="zh-CN" sz="1200" dirty="0">
                <a:effectLst/>
              </a:rPr>
              <a:t>Cluster B</a:t>
            </a:r>
            <a:r>
              <a:rPr lang="zh-CN" altLang="en-US" sz="1200" dirty="0">
                <a:effectLst/>
              </a:rPr>
              <a:t>中</a:t>
            </a:r>
            <a:r>
              <a:rPr lang="en-US" altLang="zh-CN" sz="1200" dirty="0">
                <a:effectLst/>
              </a:rPr>
              <a:t>33</a:t>
            </a:r>
            <a:r>
              <a:rPr lang="zh-CN" altLang="en-US" sz="1200" dirty="0">
                <a:effectLst/>
              </a:rPr>
              <a:t>个 </a:t>
            </a:r>
            <a:r>
              <a:rPr lang="en-US" altLang="zh-CN" sz="1200" dirty="0">
                <a:effectLst/>
              </a:rPr>
              <a:t>mild moderate </a:t>
            </a:r>
            <a:r>
              <a:rPr lang="zh-CN" altLang="en-US" sz="1200" dirty="0">
                <a:effectLst/>
              </a:rPr>
              <a:t>一共</a:t>
            </a:r>
            <a:r>
              <a:rPr lang="en-US" altLang="zh-CN" sz="1200" dirty="0">
                <a:effectLst/>
              </a:rPr>
              <a:t>230 </a:t>
            </a:r>
            <a:r>
              <a:rPr lang="zh-CN" altLang="en-US" sz="1200" dirty="0">
                <a:effectLst/>
              </a:rPr>
              <a:t>（</a:t>
            </a:r>
            <a:r>
              <a:rPr lang="en-US" altLang="zh-CN" sz="1200" dirty="0">
                <a:effectLst/>
              </a:rPr>
              <a:t>14%</a:t>
            </a:r>
            <a:r>
              <a:rPr lang="zh-CN" altLang="en-US" sz="1200" dirty="0">
                <a:effectLst/>
              </a:rPr>
              <a:t>）</a:t>
            </a:r>
            <a:endParaRPr lang="en-US" altLang="zh-CN" sz="1200" dirty="0">
              <a:effectLst/>
            </a:endParaRPr>
          </a:p>
          <a:p>
            <a:pPr algn="l"/>
            <a:endParaRPr lang="en-US" altLang="zh-CN" sz="1200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69675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i="0" dirty="0">
              <a:solidFill>
                <a:srgbClr val="222222"/>
              </a:solidFill>
              <a:effectLst/>
              <a:latin typeface="Harding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50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537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1326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1542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6414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u="none" strike="noStrike" dirty="0">
                <a:solidFill>
                  <a:srgbClr val="F8FAFF"/>
                </a:solidFill>
                <a:effectLst/>
                <a:latin typeface="Inter"/>
              </a:rPr>
              <a:t>MaAsLin2</a:t>
            </a:r>
            <a:r>
              <a:rPr lang="zh-CN" altLang="en-US" b="0" i="0" u="none" strike="noStrike" dirty="0">
                <a:solidFill>
                  <a:srgbClr val="F8FAFF"/>
                </a:solidFill>
                <a:effectLst/>
                <a:latin typeface="Inter"/>
              </a:rPr>
              <a:t>（</a:t>
            </a:r>
            <a:r>
              <a:rPr lang="en-US" altLang="zh-CN" b="0" i="0" u="none" strike="noStrike" dirty="0">
                <a:solidFill>
                  <a:srgbClr val="F8FAFF"/>
                </a:solidFill>
                <a:effectLst/>
                <a:latin typeface="Inter"/>
              </a:rPr>
              <a:t>Multivariate Association with Linear Models</a:t>
            </a:r>
            <a:r>
              <a:rPr lang="zh-CN" altLang="en-US" b="0" i="0" u="none" strike="noStrike" dirty="0">
                <a:solidFill>
                  <a:srgbClr val="F8FAFF"/>
                </a:solidFill>
                <a:effectLst/>
                <a:latin typeface="Inter"/>
              </a:rPr>
              <a:t>）是一种用于分析微生物组数据的统计工具，专门用于检测微生物组数据与其他元数据（如临床变量、环境因素等）之间的关联。它是</a:t>
            </a:r>
            <a:r>
              <a:rPr lang="en-US" altLang="zh-CN" b="0" i="0" u="none" strike="noStrike" dirty="0" err="1">
                <a:solidFill>
                  <a:srgbClr val="F8FAFF"/>
                </a:solidFill>
                <a:effectLst/>
                <a:latin typeface="Inter"/>
              </a:rPr>
              <a:t>MaAsLin</a:t>
            </a:r>
            <a:r>
              <a:rPr lang="zh-CN" altLang="en-US" b="0" i="0" u="none" strike="noStrike" dirty="0">
                <a:solidFill>
                  <a:srgbClr val="F8FAFF"/>
                </a:solidFill>
                <a:effectLst/>
                <a:latin typeface="Inter"/>
              </a:rPr>
              <a:t>的升级版，由</a:t>
            </a:r>
            <a:r>
              <a:rPr lang="en-US" altLang="zh-CN" b="1" i="0" u="none" strike="noStrike" dirty="0" err="1">
                <a:solidFill>
                  <a:srgbClr val="F8FAFF"/>
                </a:solidFill>
                <a:effectLst/>
                <a:latin typeface="Inter"/>
              </a:rPr>
              <a:t>Huttenhower</a:t>
            </a:r>
            <a:r>
              <a:rPr lang="en-US" altLang="zh-CN" b="1" i="0" u="none" strike="noStrike" dirty="0">
                <a:solidFill>
                  <a:srgbClr val="F8FAFF"/>
                </a:solidFill>
                <a:effectLst/>
                <a:latin typeface="Inter"/>
              </a:rPr>
              <a:t> Lab</a:t>
            </a:r>
            <a:r>
              <a:rPr lang="zh-CN" altLang="en-US" b="0" i="0" u="none" strike="noStrike" dirty="0">
                <a:solidFill>
                  <a:srgbClr val="F8FAFF"/>
                </a:solidFill>
                <a:effectLst/>
                <a:latin typeface="Inter"/>
              </a:rPr>
              <a:t>开发，广泛应用于微生物组学研究。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4194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0B521-32A3-4814-8FB4-F455E9F866E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4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21D6-049D-8D27-9D4C-41BA6B21C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D44E5-2177-BA38-D221-6C77B52A4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A95D5-67C9-1EC0-F240-65927B06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A8727-ED89-02F2-4105-5C3522D7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7B97F-88AE-2762-98B7-6B3E9BE8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033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68A4-76C2-7A2E-4414-60464D8C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2F42D-E231-A208-4F0B-C7179EC47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CED2C-81AA-A54C-6473-27AADFFC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AE3D6-E568-2B98-6B25-EAE56A3D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D50A9-823D-32E9-C9AB-A205A7BE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74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C2CF4-D311-B5D4-BCA5-F9CB4767A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3E871-3E5D-DFA0-5BEF-9093D6B01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365E-1D5D-F9DB-D65C-E162397D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D200D-77A1-8979-4D8B-DC498F23C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38AB-2E8C-4D9D-1D4A-B4139897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69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20C6-3F6C-0155-7854-0CC7841E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593F9-B6C6-6FDC-AD91-BD1CF8E7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F8A3-40C4-033D-8F1F-FF95EDF7A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67907-76D7-6A76-0A5F-7DB8EC9B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E3C2B-88F2-D9B8-FF98-51766D6C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5365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2D9C-7FF4-160C-140A-6BFBCCB2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FEFD6-1F8A-C0C0-4836-8C7E53407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BA76-8048-4764-4D16-7EEB0E1E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28E09-6FE0-2237-03EB-8A7723B9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9DD7D-DB8E-4E6B-B705-4041A262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3263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E5A4-F52C-80AE-9F2E-E8789958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5113-CFEF-E0FE-B17B-DAF8BAD81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6E7F9-F029-7879-F14C-92CDD35A3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FD02F-DDE0-9833-7AAF-96C9B8A6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77E3C-EABE-D2C7-EFD8-A196D4EF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F04CE-4BF6-FAA3-D468-E571706E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968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B13A-35B9-1C7D-610F-600E1A2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EF454-1B42-214B-D89E-2887C2396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D5D8E-0729-071E-8310-0F29F2AAA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DBD15-4C16-D385-FBD8-66EB5CC9A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E4C6F-DF0B-E8B0-E02B-A445B3A4C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65D8D-9448-D3F6-2225-44D1C80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776C6B-37A8-BCA2-8644-37584748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BB0EF6-14E2-CDDD-940A-272E78A4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7801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9BFD-BD3E-922D-9A29-7E801713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53F6E3-5164-A493-73DD-64B8AB07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E9DF3-F633-9F8F-6E24-5A28DC37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E1C75-938B-F877-97CE-20FB5997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273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2092E-2E1F-D7E1-447A-ECDD88D1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7A12F-D45A-5193-A525-41D212B7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79FC1-3A69-9C5A-8A48-2A777320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732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140A-42D6-9885-DA6B-09D0CEA7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C12B-5478-3306-F510-F46C30F48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E8998-80F0-7242-9C44-A7F4D5A51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98F32-1FBF-FCC2-04FE-EA6B66E5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5E24A-88EE-2C03-79B5-FCD34EF2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F5D95-20AF-AB57-D304-2FAD250A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704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9613-2BBF-8817-CDAF-FBE7D6F4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DBFE6-0B60-4938-55DD-5CAECE0C3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59E39-A25C-FE0E-E2EC-74F91E72C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FC6FB-379D-FEEB-F131-DBED2124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59B9-59C0-5020-8680-721D046F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70BA7-6494-EBEE-55A8-DEC08ED5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128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97BE3F-8FD3-2551-BF04-AFAB101C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A28E2-D3A7-14B2-8139-26E629596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A810A-CFE9-B4BA-3BB2-E84E38D04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265620-25E6-8642-BC9C-3DC8F7C45626}" type="datetimeFigureOut">
              <a:rPr lang="en-CH" smtClean="0"/>
              <a:t>03/19/2025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9E6EB-3836-D258-8FA6-02CAE0077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F1E87-74A1-E43E-BC05-6208FB1B3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099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04FB9-01DC-198B-2C86-74BE03C5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57218A-397F-661A-2741-AF93D718E9D7}"/>
              </a:ext>
            </a:extLst>
          </p:cNvPr>
          <p:cNvSpPr txBox="1"/>
          <p:nvPr/>
        </p:nvSpPr>
        <p:spPr>
          <a:xfrm>
            <a:off x="1808191" y="2399344"/>
            <a:ext cx="857561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Aptos" panose="020B0004020202020204" pitchFamily="34" charset="0"/>
              </a:rPr>
              <a:t>ENIGMA</a:t>
            </a:r>
            <a:r>
              <a:rPr lang="zh-CN" altLang="en-US" sz="4000" b="1" dirty="0">
                <a:latin typeface="Aptos" panose="020B0004020202020204" pitchFamily="34" charset="0"/>
              </a:rPr>
              <a:t> </a:t>
            </a:r>
            <a:r>
              <a:rPr lang="en-US" altLang="zh-CN" sz="4000" b="1" dirty="0">
                <a:latin typeface="Aptos" panose="020B0004020202020204" pitchFamily="34" charset="0"/>
              </a:rPr>
              <a:t>Integrative</a:t>
            </a:r>
            <a:r>
              <a:rPr lang="zh-CN" altLang="en-US" sz="4000" b="1" dirty="0">
                <a:latin typeface="Aptos" panose="020B0004020202020204" pitchFamily="34" charset="0"/>
              </a:rPr>
              <a:t> </a:t>
            </a:r>
            <a:r>
              <a:rPr lang="en-US" altLang="zh-CN" sz="4000" b="1" dirty="0">
                <a:latin typeface="Aptos" panose="020B0004020202020204" pitchFamily="34" charset="0"/>
              </a:rPr>
              <a:t>Analysis</a:t>
            </a:r>
            <a:r>
              <a:rPr lang="zh-CN" altLang="en-US" sz="4000" b="1" dirty="0">
                <a:latin typeface="Aptos" panose="020B0004020202020204" pitchFamily="34" charset="0"/>
              </a:rPr>
              <a:t> </a:t>
            </a:r>
            <a:r>
              <a:rPr lang="en-US" altLang="zh-CN" sz="4000" b="1" dirty="0">
                <a:latin typeface="Aptos" panose="020B0004020202020204" pitchFamily="34" charset="0"/>
              </a:rPr>
              <a:t>Update</a:t>
            </a:r>
          </a:p>
          <a:p>
            <a:pPr algn="ctr"/>
            <a:endParaRPr lang="en-US" altLang="zh-CN" sz="3200" dirty="0">
              <a:latin typeface="Aptos" panose="020B0004020202020204" pitchFamily="34" charset="0"/>
            </a:endParaRPr>
          </a:p>
          <a:p>
            <a:pPr algn="ctr"/>
            <a:r>
              <a:rPr lang="en-US" altLang="zh-CN" sz="3200" dirty="0">
                <a:latin typeface="Aptos" panose="020B0004020202020204" pitchFamily="34" charset="0"/>
              </a:rPr>
              <a:t>2025/03/19</a:t>
            </a:r>
            <a:endParaRPr lang="en-US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7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87DB28-CCA3-6B49-A503-3AD46FF1E119}"/>
              </a:ext>
            </a:extLst>
          </p:cNvPr>
          <p:cNvSpPr txBox="1"/>
          <p:nvPr/>
        </p:nvSpPr>
        <p:spPr>
          <a:xfrm>
            <a:off x="2825678" y="1120008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species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DD2D71E-4049-7E82-7222-261B5C1B5045}"/>
              </a:ext>
            </a:extLst>
          </p:cNvPr>
          <p:cNvSpPr txBox="1"/>
          <p:nvPr/>
        </p:nvSpPr>
        <p:spPr>
          <a:xfrm>
            <a:off x="6856896" y="981509"/>
            <a:ext cx="451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Differential species identified using MaAsLin2 (</a:t>
            </a:r>
            <a:r>
              <a:rPr lang="en-US" altLang="zh-CN" dirty="0" err="1"/>
              <a:t>qvalue</a:t>
            </a:r>
            <a:r>
              <a:rPr lang="en-US" altLang="zh-CN" dirty="0"/>
              <a:t>&lt;0. 25)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41D069-0FF1-4231-1956-0950A78C5D70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Venn Diagram for Bacterial Species</a:t>
            </a:r>
          </a:p>
        </p:txBody>
      </p:sp>
      <p:pic>
        <p:nvPicPr>
          <p:cNvPr id="10" name="图片 9" descr="图示, 维恩图&#10;&#10;AI 生成的内容可能不正确。">
            <a:extLst>
              <a:ext uri="{FF2B5EF4-FFF2-40B4-BE49-F238E27FC236}">
                <a16:creationId xmlns:a16="http://schemas.microsoft.com/office/drawing/2014/main" id="{6045EA63-25CA-590D-B664-2E3690BE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11" y="1783207"/>
            <a:ext cx="4747078" cy="4747078"/>
          </a:xfrm>
          <a:prstGeom prst="rect">
            <a:avLst/>
          </a:prstGeom>
        </p:spPr>
      </p:pic>
      <p:pic>
        <p:nvPicPr>
          <p:cNvPr id="12" name="图片 11" descr="图示, 维恩图&#10;&#10;AI 生成的内容可能不正确。">
            <a:extLst>
              <a:ext uri="{FF2B5EF4-FFF2-40B4-BE49-F238E27FC236}">
                <a16:creationId xmlns:a16="http://schemas.microsoft.com/office/drawing/2014/main" id="{42A6AF54-4A34-B8C9-B35F-C98E2E556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250" y="1757807"/>
            <a:ext cx="4747078" cy="474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4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表, 条形图&#10;&#10;AI 生成的内容可能不正确。">
            <a:extLst>
              <a:ext uri="{FF2B5EF4-FFF2-40B4-BE49-F238E27FC236}">
                <a16:creationId xmlns:a16="http://schemas.microsoft.com/office/drawing/2014/main" id="{62A30C4A-F007-9337-8B0A-9CF6B2BE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2" y="1913746"/>
            <a:ext cx="5257800" cy="4572000"/>
          </a:xfrm>
          <a:prstGeom prst="rect">
            <a:avLst/>
          </a:prstGeom>
        </p:spPr>
      </p:pic>
      <p:pic>
        <p:nvPicPr>
          <p:cNvPr id="26" name="图片 25" descr="图表, 条形图&#10;&#10;AI 生成的内容可能不正确。">
            <a:extLst>
              <a:ext uri="{FF2B5EF4-FFF2-40B4-BE49-F238E27FC236}">
                <a16:creationId xmlns:a16="http://schemas.microsoft.com/office/drawing/2014/main" id="{DF54A69D-1270-F5B7-9B7D-F4DBAB900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123" y="1913746"/>
            <a:ext cx="5257800" cy="457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4746D8-9EF4-3925-672A-FFC196D003C1}"/>
              </a:ext>
            </a:extLst>
          </p:cNvPr>
          <p:cNvSpPr txBox="1"/>
          <p:nvPr/>
        </p:nvSpPr>
        <p:spPr>
          <a:xfrm>
            <a:off x="2761797" y="1243754"/>
            <a:ext cx="2695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AB6355"/>
                </a:solidFill>
                <a:latin typeface="Aptos" panose="020B0004020202020204" pitchFamily="34" charset="0"/>
              </a:rPr>
              <a:t>CD-enriched bacteria</a:t>
            </a:r>
            <a:endParaRPr lang="zh-CN" altLang="en-US" sz="2000" b="1" dirty="0">
              <a:solidFill>
                <a:srgbClr val="AB6355"/>
              </a:solidFill>
              <a:latin typeface="Aptos" panose="020B00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1246C6-B493-D223-72F0-657CDC435B58}"/>
              </a:ext>
            </a:extLst>
          </p:cNvPr>
          <p:cNvSpPr txBox="1"/>
          <p:nvPr/>
        </p:nvSpPr>
        <p:spPr>
          <a:xfrm>
            <a:off x="7515980" y="1243754"/>
            <a:ext cx="270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90A5A7"/>
                </a:solidFill>
                <a:latin typeface="Aptos" panose="020B0004020202020204" pitchFamily="34" charset="0"/>
              </a:rPr>
              <a:t>CD-depleted bacteria</a:t>
            </a:r>
            <a:endParaRPr lang="zh-CN" altLang="en-US" sz="2000" b="1" dirty="0">
              <a:solidFill>
                <a:srgbClr val="90A5A7"/>
              </a:solidFill>
              <a:latin typeface="Aptos" panose="020B00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5F25C3-C65C-03BF-8CF3-C1FAD535D206}"/>
              </a:ext>
            </a:extLst>
          </p:cNvPr>
          <p:cNvSpPr txBox="1"/>
          <p:nvPr/>
        </p:nvSpPr>
        <p:spPr>
          <a:xfrm>
            <a:off x="646236" y="506370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CE4A8"/>
                </a:solidFill>
                <a:latin typeface="Aptos" panose="020B0004020202020204" pitchFamily="34" charset="0"/>
              </a:rPr>
              <a:t>36</a:t>
            </a:r>
            <a:endParaRPr lang="zh-CN" altLang="en-US" b="1" dirty="0">
              <a:solidFill>
                <a:srgbClr val="FCE4A8"/>
              </a:solidFill>
              <a:latin typeface="Aptos" panose="020B00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B561D-BB68-32D2-0845-FFB83A44FF32}"/>
              </a:ext>
            </a:extLst>
          </p:cNvPr>
          <p:cNvSpPr txBox="1"/>
          <p:nvPr/>
        </p:nvSpPr>
        <p:spPr>
          <a:xfrm>
            <a:off x="164366" y="568469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85A894"/>
                </a:solidFill>
                <a:latin typeface="Aptos" panose="020B0004020202020204" pitchFamily="34" charset="0"/>
              </a:rPr>
              <a:t>63</a:t>
            </a:r>
            <a:endParaRPr lang="zh-CN" altLang="en-US" b="1" dirty="0">
              <a:solidFill>
                <a:srgbClr val="85A894"/>
              </a:solidFill>
              <a:latin typeface="Aptos" panose="020B00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8774D4-34F6-C134-092F-B752EF2E866B}"/>
              </a:ext>
            </a:extLst>
          </p:cNvPr>
          <p:cNvSpPr txBox="1"/>
          <p:nvPr/>
        </p:nvSpPr>
        <p:spPr>
          <a:xfrm>
            <a:off x="876935" y="537396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E6B7E"/>
                </a:solidFill>
                <a:latin typeface="Aptos" panose="020B0004020202020204" pitchFamily="34" charset="0"/>
              </a:rPr>
              <a:t>22</a:t>
            </a:r>
            <a:endParaRPr lang="zh-CN" altLang="en-US" b="1" dirty="0">
              <a:solidFill>
                <a:srgbClr val="3E6B7E"/>
              </a:solidFill>
              <a:latin typeface="Aptos" panose="020B00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2050AE-084C-F908-6F90-75C1DADDB5AC}"/>
              </a:ext>
            </a:extLst>
          </p:cNvPr>
          <p:cNvSpPr txBox="1"/>
          <p:nvPr/>
        </p:nvSpPr>
        <p:spPr>
          <a:xfrm>
            <a:off x="6555822" y="5063707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CE4A8"/>
                </a:solidFill>
                <a:latin typeface="Aptos" panose="020B0004020202020204" pitchFamily="34" charset="0"/>
              </a:rPr>
              <a:t>137</a:t>
            </a:r>
            <a:endParaRPr lang="zh-CN" altLang="en-US" b="1" dirty="0">
              <a:solidFill>
                <a:srgbClr val="FCE4A8"/>
              </a:solidFill>
              <a:latin typeface="Aptos" panose="020B00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1EDCCC-95CF-0451-270F-A8FBCA42AEFE}"/>
              </a:ext>
            </a:extLst>
          </p:cNvPr>
          <p:cNvSpPr txBox="1"/>
          <p:nvPr/>
        </p:nvSpPr>
        <p:spPr>
          <a:xfrm>
            <a:off x="5878404" y="56846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85A894"/>
                </a:solidFill>
                <a:latin typeface="Aptos" panose="020B0004020202020204" pitchFamily="34" charset="0"/>
              </a:rPr>
              <a:t>371</a:t>
            </a:r>
            <a:endParaRPr lang="zh-CN" altLang="en-US" b="1" dirty="0">
              <a:solidFill>
                <a:srgbClr val="85A894"/>
              </a:solidFill>
              <a:latin typeface="Aptos" panose="020B00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A8CB60-87B7-C739-6FC6-CD9EF6E60151}"/>
              </a:ext>
            </a:extLst>
          </p:cNvPr>
          <p:cNvSpPr txBox="1"/>
          <p:nvPr/>
        </p:nvSpPr>
        <p:spPr>
          <a:xfrm>
            <a:off x="6100146" y="537396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E6B7E"/>
                </a:solidFill>
                <a:latin typeface="Aptos" panose="020B0004020202020204" pitchFamily="34" charset="0"/>
              </a:rPr>
              <a:t>295</a:t>
            </a:r>
            <a:endParaRPr lang="zh-CN" altLang="en-US" b="1" dirty="0">
              <a:solidFill>
                <a:srgbClr val="3E6B7E"/>
              </a:solidFill>
              <a:latin typeface="Aptos" panose="020B00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B9B024D-9583-8969-79B7-BAABF6C919EA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Comparison of CD-enriched and CD-depleted species among AUS, HK, and MC</a:t>
            </a:r>
          </a:p>
        </p:txBody>
      </p:sp>
    </p:spTree>
    <p:extLst>
      <p:ext uri="{BB962C8B-B14F-4D97-AF65-F5344CB8AC3E}">
        <p14:creationId xmlns:p14="http://schemas.microsoft.com/office/powerpoint/2010/main" val="360139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F34FA-E882-AF6F-F9E5-EDE67977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77526EE-65F8-A843-63EE-47CCBA0DBE3E}"/>
              </a:ext>
            </a:extLst>
          </p:cNvPr>
          <p:cNvSpPr txBox="1"/>
          <p:nvPr/>
        </p:nvSpPr>
        <p:spPr>
          <a:xfrm>
            <a:off x="9909003" y="292001"/>
            <a:ext cx="22829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AB6355"/>
                </a:solidFill>
                <a:latin typeface="Aptos" panose="020B0004020202020204" pitchFamily="34" charset="0"/>
              </a:rPr>
              <a:t>CD-enriched species</a:t>
            </a:r>
          </a:p>
          <a:p>
            <a:pPr algn="ctr"/>
            <a:r>
              <a:rPr lang="en-US" altLang="zh-CN" sz="1600" dirty="0">
                <a:solidFill>
                  <a:srgbClr val="AB6355"/>
                </a:solidFill>
                <a:latin typeface="Aptos" panose="020B0004020202020204" pitchFamily="34" charset="0"/>
              </a:rPr>
              <a:t>(n=4)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F14BC9-D863-38D1-1747-5388CEFF137A}"/>
              </a:ext>
            </a:extLst>
          </p:cNvPr>
          <p:cNvSpPr txBox="1"/>
          <p:nvPr/>
        </p:nvSpPr>
        <p:spPr>
          <a:xfrm>
            <a:off x="9931400" y="3469599"/>
            <a:ext cx="22914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90A5A7"/>
                </a:solidFill>
                <a:latin typeface="Aptos" panose="020B0004020202020204" pitchFamily="34" charset="0"/>
              </a:rPr>
              <a:t>CD-depleted species</a:t>
            </a:r>
          </a:p>
          <a:p>
            <a:pPr algn="ctr"/>
            <a:r>
              <a:rPr lang="en-US" altLang="zh-CN" sz="1600" dirty="0">
                <a:solidFill>
                  <a:srgbClr val="90A5A7"/>
                </a:solidFill>
                <a:latin typeface="Aptos" panose="020B0004020202020204" pitchFamily="34" charset="0"/>
              </a:rPr>
              <a:t>(n=97)</a:t>
            </a:r>
            <a:endParaRPr lang="zh-CN" altLang="en-US" sz="1600" dirty="0">
              <a:solidFill>
                <a:srgbClr val="90A5A7"/>
              </a:solidFill>
              <a:latin typeface="Aptos" panose="020B0004020202020204" pitchFamily="34" charset="0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9735B2C1-CCE8-3B4A-83D7-ED2D5410D2E2}"/>
              </a:ext>
            </a:extLst>
          </p:cNvPr>
          <p:cNvSpPr/>
          <p:nvPr/>
        </p:nvSpPr>
        <p:spPr>
          <a:xfrm>
            <a:off x="9607797" y="703897"/>
            <a:ext cx="386006" cy="6103697"/>
          </a:xfrm>
          <a:prstGeom prst="rightBrace">
            <a:avLst>
              <a:gd name="adj1" fmla="val 45126"/>
              <a:gd name="adj2" fmla="val 50000"/>
            </a:avLst>
          </a:prstGeom>
          <a:ln>
            <a:solidFill>
              <a:srgbClr val="90A5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8C7F9732-466C-DF19-4C98-3B1A2490482F}"/>
              </a:ext>
            </a:extLst>
          </p:cNvPr>
          <p:cNvSpPr/>
          <p:nvPr/>
        </p:nvSpPr>
        <p:spPr>
          <a:xfrm>
            <a:off x="9609789" y="395287"/>
            <a:ext cx="249158" cy="308610"/>
          </a:xfrm>
          <a:prstGeom prst="rightBrace">
            <a:avLst>
              <a:gd name="adj1" fmla="val 45126"/>
              <a:gd name="adj2" fmla="val 50000"/>
            </a:avLst>
          </a:prstGeom>
          <a:ln>
            <a:solidFill>
              <a:srgbClr val="AB63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E37330C-9F82-3926-4266-1F2EBA6F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28405"/>
              </p:ext>
            </p:extLst>
          </p:nvPr>
        </p:nvGraphicFramePr>
        <p:xfrm>
          <a:off x="9893300" y="870871"/>
          <a:ext cx="2260600" cy="723900"/>
        </p:xfrm>
        <a:graphic>
          <a:graphicData uri="http://schemas.openxmlformats.org/drawingml/2006/table">
            <a:tbl>
              <a:tblPr/>
              <a:tblGrid>
                <a:gridCol w="2260600">
                  <a:extLst>
                    <a:ext uri="{9D8B030D-6E8A-4147-A177-3AD203B41FA5}">
                      <a16:colId xmlns:a16="http://schemas.microsoft.com/office/drawing/2014/main" val="340127413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Escherichia coli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7783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Enterococcus faecium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916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100" b="0" i="1" u="none" strike="noStrike" dirty="0" err="1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+mn-ea"/>
                        </a:rPr>
                        <a:t>Limosilactobacillus</a:t>
                      </a:r>
                      <a:r>
                        <a:rPr lang="en-US" altLang="zh-CN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+mn-ea"/>
                        </a:rPr>
                        <a:t> fermentum </a:t>
                      </a:r>
                      <a:endParaRPr lang="en-US" sz="1100" b="0" i="1" u="none" strike="noStrike" dirty="0">
                        <a:solidFill>
                          <a:srgbClr val="AB6355"/>
                        </a:solidFill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9290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+mn-ea"/>
                        </a:rPr>
                        <a:t>Fusobacterium </a:t>
                      </a:r>
                      <a:r>
                        <a:rPr lang="en-US" altLang="zh-CN" sz="1100" b="0" i="1" u="none" strike="noStrike" dirty="0" err="1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+mn-ea"/>
                        </a:rPr>
                        <a:t>nucleatum</a:t>
                      </a:r>
                      <a:endParaRPr lang="en-US" altLang="zh-CN" sz="1100" b="0" i="1" u="none" strike="noStrike" dirty="0">
                        <a:solidFill>
                          <a:srgbClr val="AB6355"/>
                        </a:solidFill>
                        <a:effectLst/>
                        <a:latin typeface="Aptos" panose="020B00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81644"/>
                  </a:ext>
                </a:extLst>
              </a:tr>
            </a:tbl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72652211-20C4-E74E-2EEF-A0653EB5A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676"/>
          <a:stretch/>
        </p:blipFill>
        <p:spPr>
          <a:xfrm rot="5400000">
            <a:off x="2201344" y="-540848"/>
            <a:ext cx="6757972" cy="7992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8942AEA-63BB-CFA8-B2FB-14043865C3A9}"/>
              </a:ext>
            </a:extLst>
          </p:cNvPr>
          <p:cNvGrpSpPr/>
          <p:nvPr/>
        </p:nvGrpSpPr>
        <p:grpSpPr>
          <a:xfrm>
            <a:off x="10616" y="4990872"/>
            <a:ext cx="1567099" cy="1829421"/>
            <a:chOff x="-42724" y="4990872"/>
            <a:chExt cx="1567099" cy="1829421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5BCDF44-4696-435B-5A79-1E37D79AE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08" y="4990872"/>
              <a:ext cx="1480267" cy="182942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D53A816-F8DA-A18D-3CCA-8E1482D649F6}"/>
                </a:ext>
              </a:extLst>
            </p:cNvPr>
            <p:cNvSpPr/>
            <p:nvPr/>
          </p:nvSpPr>
          <p:spPr>
            <a:xfrm>
              <a:off x="-42724" y="6013450"/>
              <a:ext cx="1280974" cy="14605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Scaled(Log10(Matrix))</a:t>
              </a:r>
              <a:endParaRPr lang="zh-CN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12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73DB07A-472A-E0CF-EFDF-3A619A469206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Three Species Correlated with Disease Activity</a:t>
            </a:r>
          </a:p>
        </p:txBody>
      </p:sp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95BAB6BF-D8EA-8D17-4CA3-017A5CBD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317" y="1219199"/>
            <a:ext cx="6285366" cy="50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8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CFB3-7441-5B9C-A1C5-2594133C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720D2A6-97B1-28D1-F161-AA20584443F6}"/>
              </a:ext>
            </a:extLst>
          </p:cNvPr>
          <p:cNvSpPr/>
          <p:nvPr/>
        </p:nvSpPr>
        <p:spPr>
          <a:xfrm>
            <a:off x="2333302" y="3942607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A25E29-0584-C314-415F-7785C734D61F}"/>
              </a:ext>
            </a:extLst>
          </p:cNvPr>
          <p:cNvSpPr/>
          <p:nvPr/>
        </p:nvSpPr>
        <p:spPr>
          <a:xfrm>
            <a:off x="1545440" y="1617075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A55E2-B311-5B44-4629-AE3F85655E47}"/>
              </a:ext>
            </a:extLst>
          </p:cNvPr>
          <p:cNvSpPr txBox="1"/>
          <p:nvPr/>
        </p:nvSpPr>
        <p:spPr>
          <a:xfrm>
            <a:off x="2052925" y="1845707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Relative Abundance of </a:t>
            </a:r>
            <a:r>
              <a:rPr lang="en-US" altLang="zh-CN" b="1" dirty="0"/>
              <a:t>Pathways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EE68D-1263-B711-C393-BFF707F72A5B}"/>
              </a:ext>
            </a:extLst>
          </p:cNvPr>
          <p:cNvSpPr txBox="1"/>
          <p:nvPr/>
        </p:nvSpPr>
        <p:spPr>
          <a:xfrm>
            <a:off x="9024136" y="1995589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B18007-1FB7-A1DA-71A8-52A9E9A4E4A4}"/>
              </a:ext>
            </a:extLst>
          </p:cNvPr>
          <p:cNvSpPr/>
          <p:nvPr/>
        </p:nvSpPr>
        <p:spPr>
          <a:xfrm>
            <a:off x="2333302" y="2889281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4C4C54-897D-BF1D-C645-2876C339ED63}"/>
              </a:ext>
            </a:extLst>
          </p:cNvPr>
          <p:cNvSpPr txBox="1"/>
          <p:nvPr/>
        </p:nvSpPr>
        <p:spPr>
          <a:xfrm>
            <a:off x="3067680" y="3003065"/>
            <a:ext cx="15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 Filtering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5ECE82-69D4-C609-6D31-BF57268D66C4}"/>
              </a:ext>
            </a:extLst>
          </p:cNvPr>
          <p:cNvCxnSpPr>
            <a:cxnSpLocks/>
          </p:cNvCxnSpPr>
          <p:nvPr/>
        </p:nvCxnSpPr>
        <p:spPr>
          <a:xfrm>
            <a:off x="3842467" y="2438165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5610BA-410B-905D-C434-EFF4A41B8660}"/>
              </a:ext>
            </a:extLst>
          </p:cNvPr>
          <p:cNvCxnSpPr>
            <a:cxnSpLocks/>
          </p:cNvCxnSpPr>
          <p:nvPr/>
        </p:nvCxnSpPr>
        <p:spPr>
          <a:xfrm>
            <a:off x="3856431" y="3486181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F4DF99-AA42-DBB8-7A55-D965265805AA}"/>
              </a:ext>
            </a:extLst>
          </p:cNvPr>
          <p:cNvSpPr txBox="1"/>
          <p:nvPr/>
        </p:nvSpPr>
        <p:spPr>
          <a:xfrm>
            <a:off x="2942031" y="40597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MaAsLin2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E7918E-88A8-B5FD-956D-090C5F0A15CA}"/>
              </a:ext>
            </a:extLst>
          </p:cNvPr>
          <p:cNvCxnSpPr>
            <a:cxnSpLocks/>
          </p:cNvCxnSpPr>
          <p:nvPr/>
        </p:nvCxnSpPr>
        <p:spPr>
          <a:xfrm>
            <a:off x="3842467" y="4557456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4C2CB0-E4EC-0465-1B65-8CC1935C890B}"/>
              </a:ext>
            </a:extLst>
          </p:cNvPr>
          <p:cNvSpPr/>
          <p:nvPr/>
        </p:nvSpPr>
        <p:spPr>
          <a:xfrm>
            <a:off x="1444650" y="5029576"/>
            <a:ext cx="4696816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97D0E-FFD6-D202-7512-433E205CBC79}"/>
              </a:ext>
            </a:extLst>
          </p:cNvPr>
          <p:cNvSpPr txBox="1"/>
          <p:nvPr/>
        </p:nvSpPr>
        <p:spPr>
          <a:xfrm>
            <a:off x="1592295" y="5258208"/>
            <a:ext cx="440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CD-enriched and CD-depleted </a:t>
            </a:r>
            <a:r>
              <a:rPr lang="en-US" altLang="zh-CN" b="1" dirty="0"/>
              <a:t>Pathways</a:t>
            </a:r>
            <a:endParaRPr lang="en-US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1F6AD6-02CA-043A-3B24-C0E39A5E1C60}"/>
              </a:ext>
            </a:extLst>
          </p:cNvPr>
          <p:cNvSpPr/>
          <p:nvPr/>
        </p:nvSpPr>
        <p:spPr>
          <a:xfrm>
            <a:off x="7689825" y="2285186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Venn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81E637-BCC6-73DC-76FB-FA78351FA2D0}"/>
              </a:ext>
            </a:extLst>
          </p:cNvPr>
          <p:cNvSpPr txBox="1"/>
          <p:nvPr/>
        </p:nvSpPr>
        <p:spPr>
          <a:xfrm>
            <a:off x="9036836" y="3192642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0888-E69F-BBC9-D596-507031908F90}"/>
              </a:ext>
            </a:extLst>
          </p:cNvPr>
          <p:cNvSpPr/>
          <p:nvPr/>
        </p:nvSpPr>
        <p:spPr>
          <a:xfrm>
            <a:off x="7689825" y="3391071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Bar Plots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66C006-57A7-9C71-7472-F2F64B3DF8B1}"/>
              </a:ext>
            </a:extLst>
          </p:cNvPr>
          <p:cNvSpPr txBox="1"/>
          <p:nvPr/>
        </p:nvSpPr>
        <p:spPr>
          <a:xfrm>
            <a:off x="9028249" y="4389695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40EBA2-526A-F507-6732-CAC9552FC06F}"/>
              </a:ext>
            </a:extLst>
          </p:cNvPr>
          <p:cNvSpPr/>
          <p:nvPr/>
        </p:nvSpPr>
        <p:spPr>
          <a:xfrm>
            <a:off x="7689825" y="4460577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Heatmap</a:t>
            </a: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0D8EB8A7-0462-A85B-07A1-80663DFF7A57}"/>
              </a:ext>
            </a:extLst>
          </p:cNvPr>
          <p:cNvSpPr/>
          <p:nvPr/>
        </p:nvSpPr>
        <p:spPr>
          <a:xfrm>
            <a:off x="6141466" y="2133365"/>
            <a:ext cx="297434" cy="3124843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8614FB-805A-E651-4B9A-14C5D2878FA4}"/>
              </a:ext>
            </a:extLst>
          </p:cNvPr>
          <p:cNvCxnSpPr>
            <a:cxnSpLocks/>
          </p:cNvCxnSpPr>
          <p:nvPr/>
        </p:nvCxnSpPr>
        <p:spPr>
          <a:xfrm>
            <a:off x="6438900" y="3689521"/>
            <a:ext cx="7506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EEBB1F-C49F-3C5C-3790-4CA5E5ED878F}"/>
              </a:ext>
            </a:extLst>
          </p:cNvPr>
          <p:cNvCxnSpPr/>
          <p:nvPr/>
        </p:nvCxnSpPr>
        <p:spPr>
          <a:xfrm>
            <a:off x="7189539" y="2583636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6461AF6-3BBD-6CFF-05D3-140D654AF391}"/>
              </a:ext>
            </a:extLst>
          </p:cNvPr>
          <p:cNvCxnSpPr/>
          <p:nvPr/>
        </p:nvCxnSpPr>
        <p:spPr>
          <a:xfrm>
            <a:off x="7189539" y="3689521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D1FDE66-5689-E3E2-0725-1E15649724C8}"/>
              </a:ext>
            </a:extLst>
          </p:cNvPr>
          <p:cNvCxnSpPr/>
          <p:nvPr/>
        </p:nvCxnSpPr>
        <p:spPr>
          <a:xfrm>
            <a:off x="7189539" y="4783014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265E6B-5DF2-D670-F7CB-75A5720652FD}"/>
              </a:ext>
            </a:extLst>
          </p:cNvPr>
          <p:cNvCxnSpPr/>
          <p:nvPr/>
        </p:nvCxnSpPr>
        <p:spPr>
          <a:xfrm>
            <a:off x="7187021" y="2583636"/>
            <a:ext cx="0" cy="2199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F2A7F31-A8BE-3D8E-DDAB-D395E2D0013D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Functional Pathways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124268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CA856-A290-FD72-75AC-37E1B446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57" y="1786393"/>
            <a:ext cx="4720219" cy="4720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0D659-7F4A-E974-F917-292D95988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322" y="1786393"/>
            <a:ext cx="4720219" cy="47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9EA9-4EC4-3959-5DAE-52E573B076B2}"/>
              </a:ext>
            </a:extLst>
          </p:cNvPr>
          <p:cNvSpPr txBox="1"/>
          <p:nvPr/>
        </p:nvSpPr>
        <p:spPr>
          <a:xfrm>
            <a:off x="2825678" y="1120008"/>
            <a:ext cx="145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</a:t>
            </a:r>
            <a:r>
              <a:rPr lang="en-US" altLang="zh-CN" dirty="0"/>
              <a:t>pathways</a:t>
            </a:r>
            <a:endParaRPr lang="en-US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2916976-07B7-304E-5DB5-092C88711C5C}"/>
              </a:ext>
            </a:extLst>
          </p:cNvPr>
          <p:cNvSpPr txBox="1"/>
          <p:nvPr/>
        </p:nvSpPr>
        <p:spPr>
          <a:xfrm>
            <a:off x="6856896" y="981509"/>
            <a:ext cx="451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Differential pathways identified using MaAsLin2 (p&lt;=0.05)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2948E82-AF3D-05F9-4BC9-D5012F318899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Venn Diagram for Pathways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A66051-5936-2B13-5623-5FFE63EF6122}"/>
              </a:ext>
            </a:extLst>
          </p:cNvPr>
          <p:cNvSpPr txBox="1"/>
          <p:nvPr/>
        </p:nvSpPr>
        <p:spPr>
          <a:xfrm>
            <a:off x="1309370" y="2021606"/>
            <a:ext cx="6639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MC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85F174-30AD-B60C-DEF9-50B8C1C51A0A}"/>
              </a:ext>
            </a:extLst>
          </p:cNvPr>
          <p:cNvSpPr txBox="1"/>
          <p:nvPr/>
        </p:nvSpPr>
        <p:spPr>
          <a:xfrm>
            <a:off x="10148570" y="6044947"/>
            <a:ext cx="6639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MC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300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29FF2772-0BE0-2C45-0086-8BEC5625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635" y="1724158"/>
            <a:ext cx="3818729" cy="3818729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BA374BE-DB8C-3BBA-D1F1-6B38FD844F4F}"/>
              </a:ext>
            </a:extLst>
          </p:cNvPr>
          <p:cNvCxnSpPr>
            <a:cxnSpLocks/>
          </p:cNvCxnSpPr>
          <p:nvPr/>
        </p:nvCxnSpPr>
        <p:spPr>
          <a:xfrm>
            <a:off x="7127106" y="4981433"/>
            <a:ext cx="983606" cy="227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C33F249-414B-DF8E-EF4B-EDC2F1C03EF9}"/>
              </a:ext>
            </a:extLst>
          </p:cNvPr>
          <p:cNvCxnSpPr>
            <a:cxnSpLocks/>
          </p:cNvCxnSpPr>
          <p:nvPr/>
        </p:nvCxnSpPr>
        <p:spPr>
          <a:xfrm flipH="1" flipV="1">
            <a:off x="3735890" y="2214563"/>
            <a:ext cx="710845" cy="290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E0E518-20A2-AE82-8F3D-A4433427E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" y="1207431"/>
            <a:ext cx="3704304" cy="4823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D2DD7E-D26C-AB33-AF39-5DADD956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850" y="1258651"/>
            <a:ext cx="4248150" cy="1506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7E93-A196-FBA8-9643-488468BE6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408" y="3708092"/>
            <a:ext cx="3006347" cy="314990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53D1CB-4C24-4529-51E3-8FDD636F153B}"/>
              </a:ext>
            </a:extLst>
          </p:cNvPr>
          <p:cNvCxnSpPr>
            <a:cxnSpLocks/>
          </p:cNvCxnSpPr>
          <p:nvPr/>
        </p:nvCxnSpPr>
        <p:spPr>
          <a:xfrm flipV="1">
            <a:off x="7976012" y="2570244"/>
            <a:ext cx="690793" cy="453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C876A2-7880-7EB1-407F-D01ECB1C5BB8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Functions from Unique Pathways in AUS, HK, and MC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DA7B2-046D-D0A7-4C11-AF86AC529B2D}"/>
              </a:ext>
            </a:extLst>
          </p:cNvPr>
          <p:cNvSpPr txBox="1"/>
          <p:nvPr/>
        </p:nvSpPr>
        <p:spPr>
          <a:xfrm>
            <a:off x="7062470" y="5145806"/>
            <a:ext cx="5437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95503-72FA-9C45-DD85-A56B75BE1EBE}"/>
              </a:ext>
            </a:extLst>
          </p:cNvPr>
          <p:cNvSpPr txBox="1"/>
          <p:nvPr/>
        </p:nvSpPr>
        <p:spPr>
          <a:xfrm>
            <a:off x="3493932" y="5742642"/>
            <a:ext cx="451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Differential pathways identified using MaAsLin2 (p&lt;=0.05)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4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39BBF-E180-1815-39E6-19B0BD742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1D545F1A-E806-A53A-EABF-BE46AEFB56D3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CD-enriched and CD-depleted Pathways in AUS, HK, and MC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194579-B25F-F91E-153C-62BF2AA48DA8}"/>
              </a:ext>
            </a:extLst>
          </p:cNvPr>
          <p:cNvGrpSpPr/>
          <p:nvPr/>
        </p:nvGrpSpPr>
        <p:grpSpPr>
          <a:xfrm>
            <a:off x="2509313" y="830996"/>
            <a:ext cx="9471217" cy="6027004"/>
            <a:chOff x="2509313" y="830996"/>
            <a:chExt cx="9471217" cy="6027004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9B0BD881-0DBB-8B3D-A932-DD7A9F62808B}"/>
                </a:ext>
              </a:extLst>
            </p:cNvPr>
            <p:cNvSpPr/>
            <p:nvPr/>
          </p:nvSpPr>
          <p:spPr>
            <a:xfrm>
              <a:off x="8894234" y="4288537"/>
              <a:ext cx="194710" cy="2324162"/>
            </a:xfrm>
            <a:prstGeom prst="rightBrace">
              <a:avLst/>
            </a:prstGeom>
            <a:ln w="25400">
              <a:solidFill>
                <a:srgbClr val="90A5A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A6CF8036-D36A-5363-B8C8-FBB46FC23E9A}"/>
                </a:ext>
              </a:extLst>
            </p:cNvPr>
            <p:cNvSpPr/>
            <p:nvPr/>
          </p:nvSpPr>
          <p:spPr>
            <a:xfrm>
              <a:off x="8882661" y="941966"/>
              <a:ext cx="206283" cy="3346570"/>
            </a:xfrm>
            <a:prstGeom prst="rightBrace">
              <a:avLst>
                <a:gd name="adj1" fmla="val 33755"/>
                <a:gd name="adj2" fmla="val 50994"/>
              </a:avLst>
            </a:prstGeom>
            <a:ln w="25400">
              <a:solidFill>
                <a:srgbClr val="AB63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86A746-1227-352D-7223-9D2D5C0477D6}"/>
                </a:ext>
              </a:extLst>
            </p:cNvPr>
            <p:cNvSpPr txBox="1"/>
            <p:nvPr/>
          </p:nvSpPr>
          <p:spPr>
            <a:xfrm>
              <a:off x="9097324" y="2020537"/>
              <a:ext cx="2839980" cy="11736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b="1" dirty="0">
                  <a:latin typeface="+mj-lt"/>
                </a:rPr>
                <a:t>Most</a:t>
              </a:r>
              <a:r>
                <a:rPr lang="zh-CN" altLang="en-US" sz="1200" b="1" dirty="0">
                  <a:latin typeface="+mj-lt"/>
                </a:rPr>
                <a:t> </a:t>
              </a:r>
              <a:r>
                <a:rPr lang="en-US" altLang="zh-CN" sz="1200" b="1" dirty="0">
                  <a:latin typeface="+mj-lt"/>
                </a:rPr>
                <a:t>Frequent</a:t>
              </a:r>
              <a:r>
                <a:rPr lang="zh-CN" altLang="en-US" sz="1200" b="1" dirty="0">
                  <a:latin typeface="+mj-lt"/>
                </a:rPr>
                <a:t> </a:t>
              </a:r>
              <a:r>
                <a:rPr lang="en-US" altLang="zh-CN" sz="1200" b="1" dirty="0">
                  <a:latin typeface="+mj-lt"/>
                </a:rPr>
                <a:t>CD-enriched</a:t>
              </a:r>
              <a:r>
                <a:rPr lang="zh-CN" altLang="en-US" sz="1200" b="1" dirty="0">
                  <a:latin typeface="+mj-lt"/>
                </a:rPr>
                <a:t> </a:t>
              </a:r>
              <a:r>
                <a:rPr lang="en-US" altLang="zh-CN" sz="1200" b="1" dirty="0">
                  <a:latin typeface="+mj-lt"/>
                </a:rPr>
                <a:t>Functions:</a:t>
              </a:r>
              <a:endParaRPr lang="en-GB" sz="1200" b="1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GB" sz="1200" dirty="0">
                  <a:latin typeface="+mj-lt"/>
                </a:rPr>
                <a:t>Cofactor, Carrier, and Vitamin Biosynthesis </a:t>
              </a:r>
            </a:p>
            <a:p>
              <a:pPr>
                <a:lnSpc>
                  <a:spcPct val="150000"/>
                </a:lnSpc>
              </a:pPr>
              <a:r>
                <a:rPr lang="en-GB" sz="1200" b="1" u="sng" dirty="0">
                  <a:solidFill>
                    <a:srgbClr val="C00000"/>
                  </a:solidFill>
                  <a:latin typeface="+mj-lt"/>
                </a:rPr>
                <a:t>Fatty Acid and Lipid Biosynthesis</a:t>
              </a:r>
            </a:p>
            <a:p>
              <a:pPr>
                <a:lnSpc>
                  <a:spcPct val="150000"/>
                </a:lnSpc>
              </a:pPr>
              <a:r>
                <a:rPr lang="en-GB" sz="1200" dirty="0">
                  <a:latin typeface="+mj-lt"/>
                </a:rPr>
                <a:t>Amino Acid Biosynthesis</a:t>
              </a:r>
              <a:endParaRPr lang="en-CH" sz="1200" dirty="0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C8119F-768B-B198-8842-0DC6BC30EEAC}"/>
                </a:ext>
              </a:extLst>
            </p:cNvPr>
            <p:cNvSpPr txBox="1"/>
            <p:nvPr/>
          </p:nvSpPr>
          <p:spPr>
            <a:xfrm>
              <a:off x="9140549" y="4863790"/>
              <a:ext cx="2839981" cy="11736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b="1" dirty="0">
                  <a:latin typeface="+mj-lt"/>
                </a:rPr>
                <a:t>Most</a:t>
              </a:r>
              <a:r>
                <a:rPr lang="zh-CN" altLang="en-US" sz="1200" b="1" dirty="0">
                  <a:latin typeface="+mj-lt"/>
                </a:rPr>
                <a:t> </a:t>
              </a:r>
              <a:r>
                <a:rPr lang="en-US" altLang="zh-CN" sz="1200" b="1" dirty="0">
                  <a:latin typeface="+mj-lt"/>
                </a:rPr>
                <a:t>Frequent</a:t>
              </a:r>
              <a:r>
                <a:rPr lang="zh-CN" altLang="en-US" sz="1200" b="1" dirty="0">
                  <a:latin typeface="+mj-lt"/>
                </a:rPr>
                <a:t> </a:t>
              </a:r>
              <a:r>
                <a:rPr lang="en-US" altLang="zh-CN" sz="1200" b="1" dirty="0">
                  <a:latin typeface="+mj-lt"/>
                </a:rPr>
                <a:t>CD-depleted</a:t>
              </a:r>
              <a:r>
                <a:rPr lang="zh-CN" altLang="en-US" sz="1200" b="1" dirty="0">
                  <a:latin typeface="+mj-lt"/>
                </a:rPr>
                <a:t> </a:t>
              </a:r>
              <a:r>
                <a:rPr lang="en-US" altLang="zh-CN" sz="1200" b="1" dirty="0">
                  <a:latin typeface="+mj-lt"/>
                </a:rPr>
                <a:t>Functions:</a:t>
              </a:r>
              <a:endParaRPr lang="en-GB" sz="1200" b="1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GB" sz="1200" dirty="0">
                  <a:latin typeface="+mj-lt"/>
                </a:rPr>
                <a:t>Cofactor, Carrier, and Vitamin Biosynthesis </a:t>
              </a:r>
            </a:p>
            <a:p>
              <a:pPr>
                <a:lnSpc>
                  <a:spcPct val="150000"/>
                </a:lnSpc>
              </a:pPr>
              <a:r>
                <a:rPr lang="en-GB" sz="1200" b="1" u="sng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Cell Structure Biosynthesis</a:t>
              </a:r>
            </a:p>
            <a:p>
              <a:pPr>
                <a:lnSpc>
                  <a:spcPct val="150000"/>
                </a:lnSpc>
              </a:pPr>
              <a:r>
                <a:rPr lang="en-GB" sz="1200" dirty="0"/>
                <a:t>Amino Acid Biosynthesis</a:t>
              </a:r>
              <a:endParaRPr lang="en-CH" sz="1200" dirty="0">
                <a:latin typeface="+mj-lt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1D4D46-40EE-B05F-FBF5-F70E1FD65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194" r="30001" b="5681"/>
            <a:stretch/>
          </p:blipFill>
          <p:spPr>
            <a:xfrm>
              <a:off x="2509313" y="830996"/>
              <a:ext cx="6192000" cy="58464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82FA0F-0D26-B55B-0D09-DAB8E2FB8B80}"/>
                </a:ext>
              </a:extLst>
            </p:cNvPr>
            <p:cNvSpPr txBox="1"/>
            <p:nvPr/>
          </p:nvSpPr>
          <p:spPr>
            <a:xfrm>
              <a:off x="6462705" y="6612698"/>
              <a:ext cx="746503" cy="245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Coef</a:t>
              </a:r>
              <a:endParaRPr lang="en-CH" sz="1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597AA0-AFDA-7351-17A9-BCEF8DE9F127}"/>
                </a:ext>
              </a:extLst>
            </p:cNvPr>
            <p:cNvSpPr txBox="1"/>
            <p:nvPr/>
          </p:nvSpPr>
          <p:spPr>
            <a:xfrm>
              <a:off x="6892388" y="3711436"/>
              <a:ext cx="1438399" cy="337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/>
                <a:t>CD</a:t>
              </a:r>
              <a:r>
                <a:rPr lang="en-US" altLang="zh-CN" sz="1600" dirty="0"/>
                <a:t>-enriched</a:t>
              </a:r>
              <a:endParaRPr lang="en-CH" sz="1600" dirty="0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8278BEC-96A4-458A-E52A-DDE2FF6538A2}"/>
                </a:ext>
              </a:extLst>
            </p:cNvPr>
            <p:cNvCxnSpPr/>
            <p:nvPr/>
          </p:nvCxnSpPr>
          <p:spPr>
            <a:xfrm>
              <a:off x="6985061" y="4042437"/>
              <a:ext cx="1318532" cy="0"/>
            </a:xfrm>
            <a:prstGeom prst="straightConnector1">
              <a:avLst/>
            </a:prstGeom>
            <a:ln>
              <a:solidFill>
                <a:srgbClr val="AB635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FAD5706-C87F-C6BF-28D4-79559AC9A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3485" y="4284976"/>
              <a:ext cx="1231296" cy="0"/>
            </a:xfrm>
            <a:prstGeom prst="straightConnector1">
              <a:avLst/>
            </a:prstGeom>
            <a:ln>
              <a:solidFill>
                <a:srgbClr val="90A5A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C2A811-625C-450E-AD18-E37736709A87}"/>
                </a:ext>
              </a:extLst>
            </p:cNvPr>
            <p:cNvSpPr txBox="1"/>
            <p:nvPr/>
          </p:nvSpPr>
          <p:spPr>
            <a:xfrm>
              <a:off x="4363485" y="4301589"/>
              <a:ext cx="1438399" cy="337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/>
                <a:t>CD</a:t>
              </a:r>
              <a:r>
                <a:rPr lang="en-US" altLang="zh-CN" sz="1600" dirty="0"/>
                <a:t>-depleted</a:t>
              </a:r>
              <a:endParaRPr lang="en-CH" sz="1600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17A723-BF7F-7C7C-1705-30DFC16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55" t="24513" b="11450"/>
            <a:stretch/>
          </p:blipFill>
          <p:spPr>
            <a:xfrm>
              <a:off x="6933954" y="4213335"/>
              <a:ext cx="1578280" cy="24166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B7BC01-0FF8-68CF-BDB9-387D628D7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324" t="6937" r="21884" b="77041"/>
            <a:stretch/>
          </p:blipFill>
          <p:spPr>
            <a:xfrm>
              <a:off x="4273847" y="924726"/>
              <a:ext cx="696973" cy="10020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4667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A0E-CF97-3612-5660-D093D3CD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2C14C0-C745-2ABD-DC4F-E0B2F7C6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0" t="-617" r="-710" b="2762"/>
          <a:stretch/>
        </p:blipFill>
        <p:spPr>
          <a:xfrm>
            <a:off x="1818645" y="777186"/>
            <a:ext cx="8819224" cy="60410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C23DF8-23D2-921C-8E0A-C9E24608B0AF}"/>
              </a:ext>
            </a:extLst>
          </p:cNvPr>
          <p:cNvSpPr/>
          <p:nvPr/>
        </p:nvSpPr>
        <p:spPr>
          <a:xfrm>
            <a:off x="8804330" y="3600450"/>
            <a:ext cx="1179526" cy="413854"/>
          </a:xfrm>
          <a:prstGeom prst="rect">
            <a:avLst/>
          </a:prstGeom>
          <a:noFill/>
          <a:ln w="25400">
            <a:solidFill>
              <a:srgbClr val="AB63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72CB07-929B-1D83-6B87-68443FA6B22A}"/>
              </a:ext>
            </a:extLst>
          </p:cNvPr>
          <p:cNvSpPr txBox="1"/>
          <p:nvPr/>
        </p:nvSpPr>
        <p:spPr>
          <a:xfrm>
            <a:off x="7252221" y="6704533"/>
            <a:ext cx="1185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Relative Abundance</a:t>
            </a:r>
            <a:endParaRPr lang="en-CH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760A5C-5820-08B7-E11E-EDA38E28D4BB}"/>
              </a:ext>
            </a:extLst>
          </p:cNvPr>
          <p:cNvSpPr txBox="1"/>
          <p:nvPr/>
        </p:nvSpPr>
        <p:spPr>
          <a:xfrm>
            <a:off x="6838412" y="4414006"/>
            <a:ext cx="14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>
                <a:solidFill>
                  <a:srgbClr val="AB6354"/>
                </a:solidFill>
              </a:rPr>
              <a:t>CD</a:t>
            </a:r>
            <a:r>
              <a:rPr lang="en-US" altLang="zh-CN" sz="1600" dirty="0">
                <a:solidFill>
                  <a:srgbClr val="AB6354"/>
                </a:solidFill>
              </a:rPr>
              <a:t>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DE2CF78-065F-5BBD-79E0-675E05620E68}"/>
              </a:ext>
            </a:extLst>
          </p:cNvPr>
          <p:cNvCxnSpPr/>
          <p:nvPr/>
        </p:nvCxnSpPr>
        <p:spPr>
          <a:xfrm>
            <a:off x="6863478" y="4414006"/>
            <a:ext cx="1323473" cy="0"/>
          </a:xfrm>
          <a:prstGeom prst="straightConnector1">
            <a:avLst/>
          </a:prstGeom>
          <a:ln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2DE8579-9659-57E1-F5AD-1E2A48BA30E3}"/>
              </a:ext>
            </a:extLst>
          </p:cNvPr>
          <p:cNvSpPr txBox="1"/>
          <p:nvPr/>
        </p:nvSpPr>
        <p:spPr>
          <a:xfrm>
            <a:off x="5011567" y="4014304"/>
            <a:ext cx="14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>
                <a:solidFill>
                  <a:srgbClr val="90A5A7"/>
                </a:solidFill>
              </a:rPr>
              <a:t>CD</a:t>
            </a:r>
            <a:r>
              <a:rPr lang="en-US" altLang="zh-CN" sz="1600" dirty="0">
                <a:solidFill>
                  <a:srgbClr val="90A5A7"/>
                </a:solidFill>
              </a:rPr>
              <a:t>-depleted</a:t>
            </a:r>
            <a:endParaRPr lang="en-CH" sz="1600" dirty="0">
              <a:solidFill>
                <a:srgbClr val="90A5A7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46BB05-F3FF-9552-E510-9BA81E9342C8}"/>
              </a:ext>
            </a:extLst>
          </p:cNvPr>
          <p:cNvCxnSpPr>
            <a:cxnSpLocks/>
          </p:cNvCxnSpPr>
          <p:nvPr/>
        </p:nvCxnSpPr>
        <p:spPr>
          <a:xfrm flipH="1">
            <a:off x="5043317" y="4014304"/>
            <a:ext cx="1235910" cy="0"/>
          </a:xfrm>
          <a:prstGeom prst="straightConnector1">
            <a:avLst/>
          </a:prstGeom>
          <a:ln>
            <a:solidFill>
              <a:srgbClr val="90A5A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0B4FEDE7-9A51-F3C8-1A6A-9C35417028DD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Bacterial Species contributing to CD-enriched and CD-depleted Pathways</a:t>
            </a:r>
          </a:p>
        </p:txBody>
      </p:sp>
    </p:spTree>
    <p:extLst>
      <p:ext uri="{BB962C8B-B14F-4D97-AF65-F5344CB8AC3E}">
        <p14:creationId xmlns:p14="http://schemas.microsoft.com/office/powerpoint/2010/main" val="216311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56B2AE3-7B5B-2CB7-66CC-7FD548A78DD7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Microbial Gene Annotation Workflow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A06A58F-04B2-4D4F-9D2E-4B27C7A7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79" y="1003632"/>
            <a:ext cx="5526507" cy="258139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50BA395-13D3-52FB-E5C6-E9D24CD3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662" y="3741002"/>
            <a:ext cx="6109340" cy="282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">
            <a:extLst>
              <a:ext uri="{FF2B5EF4-FFF2-40B4-BE49-F238E27FC236}">
                <a16:creationId xmlns:a16="http://schemas.microsoft.com/office/drawing/2014/main" id="{14217236-6FBF-A32D-E7BC-3CE525555F05}"/>
              </a:ext>
            </a:extLst>
          </p:cNvPr>
          <p:cNvGrpSpPr/>
          <p:nvPr/>
        </p:nvGrpSpPr>
        <p:grpSpPr>
          <a:xfrm>
            <a:off x="387793" y="1654820"/>
            <a:ext cx="3580988" cy="4481702"/>
            <a:chOff x="502820" y="2973896"/>
            <a:chExt cx="3204267" cy="3870183"/>
          </a:xfrm>
          <a:solidFill>
            <a:srgbClr val="F1B434"/>
          </a:solidFill>
        </p:grpSpPr>
        <p:pic>
          <p:nvPicPr>
            <p:cNvPr id="18" name="Picture 4" descr="East Asia Single States Political Map Stock Illustration - Download Image  Now - iStock">
              <a:extLst>
                <a:ext uri="{FF2B5EF4-FFF2-40B4-BE49-F238E27FC236}">
                  <a16:creationId xmlns:a16="http://schemas.microsoft.com/office/drawing/2014/main" id="{EF3D6086-BE9C-1EA3-9E05-53DFDCAA57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8" t="7132"/>
            <a:stretch/>
          </p:blipFill>
          <p:spPr bwMode="auto">
            <a:xfrm>
              <a:off x="502820" y="2973896"/>
              <a:ext cx="3204267" cy="3870183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</p:pic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BB6EBC6-C555-9227-CF4D-9F3AA8E43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0" r="4393" b="6383"/>
            <a:stretch/>
          </p:blipFill>
          <p:spPr bwMode="auto">
            <a:xfrm>
              <a:off x="2365156" y="4320477"/>
              <a:ext cx="742370" cy="778939"/>
            </a:xfrm>
            <a:prstGeom prst="rect">
              <a:avLst/>
            </a:prstGeom>
            <a:grpFill/>
            <a:ln>
              <a:solidFill>
                <a:srgbClr val="F1B434"/>
              </a:solidFill>
            </a:ln>
          </p:spPr>
        </p:pic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70BCB84D-998A-CE15-E651-50DC34565802}"/>
              </a:ext>
            </a:extLst>
          </p:cNvPr>
          <p:cNvSpPr txBox="1"/>
          <p:nvPr/>
        </p:nvSpPr>
        <p:spPr>
          <a:xfrm>
            <a:off x="4983234" y="1103379"/>
            <a:ext cx="6575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479</a:t>
            </a:r>
            <a:r>
              <a:rPr lang="zh-CN" altLang="en-US" sz="36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subjects</a:t>
            </a:r>
            <a:r>
              <a:rPr lang="zh-CN" altLang="en-US" sz="36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from</a:t>
            </a:r>
            <a:r>
              <a:rPr lang="zh-CN" altLang="en-US" sz="36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three</a:t>
            </a:r>
            <a:r>
              <a:rPr lang="zh-CN" altLang="en-US" sz="36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regions</a:t>
            </a:r>
            <a:r>
              <a:rPr lang="zh-CN" altLang="en-US" sz="36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endParaRPr lang="en-CN" sz="3600" b="1" dirty="0">
              <a:solidFill>
                <a:srgbClr val="156082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3A59508D-8D4A-0D90-BCEC-84070B2A79E9}"/>
              </a:ext>
            </a:extLst>
          </p:cNvPr>
          <p:cNvSpPr txBox="1"/>
          <p:nvPr/>
        </p:nvSpPr>
        <p:spPr>
          <a:xfrm>
            <a:off x="4571826" y="2393532"/>
            <a:ext cx="3403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Kunming, Mainland China</a:t>
            </a:r>
            <a:r>
              <a:rPr lang="zh-CN" altLang="en-US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(MC)</a:t>
            </a:r>
          </a:p>
          <a:p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(Asian,</a:t>
            </a:r>
            <a:r>
              <a:rPr lang="zh-CN" altLang="en-US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Rural)</a:t>
            </a:r>
            <a:endParaRPr lang="en-CN" sz="2000" b="1" dirty="0">
              <a:solidFill>
                <a:srgbClr val="156082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DDF2B31-9AB3-ED7D-0955-432B51F7F300}"/>
              </a:ext>
            </a:extLst>
          </p:cNvPr>
          <p:cNvSpPr txBox="1"/>
          <p:nvPr/>
        </p:nvSpPr>
        <p:spPr>
          <a:xfrm>
            <a:off x="4620226" y="3427428"/>
            <a:ext cx="2011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Hong</a:t>
            </a:r>
            <a:r>
              <a:rPr lang="zh-CN" altLang="en-US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Kong</a:t>
            </a:r>
            <a:r>
              <a:rPr lang="zh-CN" altLang="en-US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(HK)</a:t>
            </a:r>
          </a:p>
          <a:p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(Asian,</a:t>
            </a:r>
            <a:r>
              <a:rPr lang="zh-CN" altLang="en-US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Urban)</a:t>
            </a:r>
            <a:endParaRPr lang="en-CN" sz="2000" b="1" dirty="0">
              <a:solidFill>
                <a:srgbClr val="156082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2E486D68-9788-C324-442E-51CAE45D488E}"/>
              </a:ext>
            </a:extLst>
          </p:cNvPr>
          <p:cNvSpPr txBox="1"/>
          <p:nvPr/>
        </p:nvSpPr>
        <p:spPr>
          <a:xfrm>
            <a:off x="4571827" y="5208947"/>
            <a:ext cx="2771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Australia</a:t>
            </a:r>
            <a:r>
              <a:rPr lang="zh-CN" altLang="en-US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(AUS)</a:t>
            </a:r>
          </a:p>
          <a:p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(Caucasian,</a:t>
            </a:r>
            <a:r>
              <a:rPr lang="zh-CN" altLang="en-US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156082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Urban)</a:t>
            </a:r>
            <a:endParaRPr lang="en-CN" sz="2000" b="1" dirty="0">
              <a:solidFill>
                <a:srgbClr val="156082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graphicFrame>
        <p:nvGraphicFramePr>
          <p:cNvPr id="31" name="Table 17">
            <a:extLst>
              <a:ext uri="{FF2B5EF4-FFF2-40B4-BE49-F238E27FC236}">
                <a16:creationId xmlns:a16="http://schemas.microsoft.com/office/drawing/2014/main" id="{4EB3889B-3D12-1CE5-91E2-1B901CED8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106801"/>
              </p:ext>
            </p:extLst>
          </p:nvPr>
        </p:nvGraphicFramePr>
        <p:xfrm>
          <a:off x="7549769" y="3614351"/>
          <a:ext cx="4244664" cy="2160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39664">
                  <a:extLst>
                    <a:ext uri="{9D8B030D-6E8A-4147-A177-3AD203B41FA5}">
                      <a16:colId xmlns:a16="http://schemas.microsoft.com/office/drawing/2014/main" val="48434406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971390302"/>
                    </a:ext>
                  </a:extLst>
                </a:gridCol>
              </a:tblGrid>
              <a:tr h="7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dirty="0"/>
                        <a:t>Subjects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dirty="0"/>
                        <a:t>Sample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(n)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086596"/>
                  </a:ext>
                </a:extLst>
              </a:tr>
              <a:tr h="7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b="1" dirty="0">
                          <a:solidFill>
                            <a:srgbClr val="002060"/>
                          </a:solidFill>
                        </a:rPr>
                        <a:t>Crohn’s</a:t>
                      </a:r>
                      <a:r>
                        <a:rPr lang="zh-CN" altLang="en-US" b="1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002060"/>
                          </a:solidFill>
                        </a:rPr>
                        <a:t>disease</a:t>
                      </a:r>
                      <a:endParaRPr lang="en-US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240</a:t>
                      </a:r>
                      <a:endParaRPr lang="en-US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969309"/>
                  </a:ext>
                </a:extLst>
              </a:tr>
              <a:tr h="7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solidFill>
                            <a:srgbClr val="002060"/>
                          </a:solidFill>
                        </a:rPr>
                        <a:t>Controls</a:t>
                      </a:r>
                      <a:endParaRPr lang="en-CN" sz="18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239</a:t>
                      </a:r>
                      <a:endParaRPr lang="en-US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41568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A02CC12-829B-5238-B79F-3F36151BEC88}"/>
              </a:ext>
            </a:extLst>
          </p:cNvPr>
          <p:cNvSpPr/>
          <p:nvPr/>
        </p:nvSpPr>
        <p:spPr>
          <a:xfrm>
            <a:off x="1498826" y="3236889"/>
            <a:ext cx="185738" cy="192515"/>
          </a:xfrm>
          <a:prstGeom prst="rect">
            <a:avLst/>
          </a:prstGeom>
          <a:solidFill>
            <a:srgbClr val="156082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rgbClr val="F1B435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14A733-EB94-285D-457A-79AE7F9316C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684564" y="2743604"/>
            <a:ext cx="2887263" cy="589543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9668F54-CCB5-F2A4-ADB5-97827DB69FCD}"/>
              </a:ext>
            </a:extLst>
          </p:cNvPr>
          <p:cNvSpPr/>
          <p:nvPr/>
        </p:nvSpPr>
        <p:spPr>
          <a:xfrm>
            <a:off x="2737085" y="3460729"/>
            <a:ext cx="185738" cy="192515"/>
          </a:xfrm>
          <a:prstGeom prst="rect">
            <a:avLst/>
          </a:prstGeom>
          <a:solidFill>
            <a:srgbClr val="156082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84CA59-52D7-17AB-9C9F-21313D999159}"/>
              </a:ext>
            </a:extLst>
          </p:cNvPr>
          <p:cNvSpPr/>
          <p:nvPr/>
        </p:nvSpPr>
        <p:spPr>
          <a:xfrm>
            <a:off x="3179997" y="5675302"/>
            <a:ext cx="185738" cy="192515"/>
          </a:xfrm>
          <a:prstGeom prst="rect">
            <a:avLst/>
          </a:prstGeom>
          <a:solidFill>
            <a:srgbClr val="156082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EC43FF7-5A1E-521B-4D93-2CF99D78F6EA}"/>
              </a:ext>
            </a:extLst>
          </p:cNvPr>
          <p:cNvCxnSpPr>
            <a:cxnSpLocks/>
          </p:cNvCxnSpPr>
          <p:nvPr/>
        </p:nvCxnSpPr>
        <p:spPr>
          <a:xfrm>
            <a:off x="2921190" y="3556219"/>
            <a:ext cx="1650637" cy="179435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F75B37-EF47-7B9A-97EA-AC6A3DE6EF9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365735" y="5562890"/>
            <a:ext cx="1206092" cy="194346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35A6A6E2-8403-A8B6-5B9D-147B9E0E5D6B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85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5D38F41-4841-DF71-41C2-8E9CB6DF07E9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altLang="zh-CN" sz="3200" b="1" dirty="0">
                <a:solidFill>
                  <a:schemeClr val="bg1"/>
                </a:solidFill>
              </a:rPr>
              <a:t>Venn Diagram for Microbial Genes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AA43D08-A931-2D5F-BED8-2C9B322677B2}"/>
              </a:ext>
            </a:extLst>
          </p:cNvPr>
          <p:cNvSpPr txBox="1"/>
          <p:nvPr/>
        </p:nvSpPr>
        <p:spPr>
          <a:xfrm>
            <a:off x="2825678" y="1120008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</a:t>
            </a:r>
            <a:r>
              <a:rPr lang="en-US" altLang="zh-CN" dirty="0"/>
              <a:t>genes</a:t>
            </a:r>
            <a:endParaRPr lang="en-US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48CD6577-1D38-198D-438A-BB445CA2CA4F}"/>
              </a:ext>
            </a:extLst>
          </p:cNvPr>
          <p:cNvSpPr txBox="1"/>
          <p:nvPr/>
        </p:nvSpPr>
        <p:spPr>
          <a:xfrm>
            <a:off x="6856896" y="981509"/>
            <a:ext cx="4349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Differential genes identified using </a:t>
            </a:r>
            <a:r>
              <a:rPr lang="en-US" altLang="zh-CN" dirty="0" err="1"/>
              <a:t>Deseq</a:t>
            </a:r>
            <a:r>
              <a:rPr lang="en-US" altLang="zh-CN" dirty="0"/>
              <a:t> (p&lt;=0.05)</a:t>
            </a:r>
            <a:endParaRPr lang="en-CH" dirty="0">
              <a:solidFill>
                <a:srgbClr val="FF0000"/>
              </a:solidFill>
            </a:endParaRP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BD01792E-FFF3-CC40-EA25-DA6F3919B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31" y="1718578"/>
            <a:ext cx="4572000" cy="457200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0A09F136-2620-ABA6-4A29-40CBF4282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171" y="1718578"/>
            <a:ext cx="4572000" cy="4572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B3BB076-8430-9163-026B-87147F052A82}"/>
              </a:ext>
            </a:extLst>
          </p:cNvPr>
          <p:cNvSpPr txBox="1"/>
          <p:nvPr/>
        </p:nvSpPr>
        <p:spPr>
          <a:xfrm>
            <a:off x="4327105" y="5880738"/>
            <a:ext cx="5437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9D9E9C-45AD-8758-0961-E920ABC86575}"/>
              </a:ext>
            </a:extLst>
          </p:cNvPr>
          <p:cNvSpPr txBox="1"/>
          <p:nvPr/>
        </p:nvSpPr>
        <p:spPr>
          <a:xfrm>
            <a:off x="10296105" y="5880738"/>
            <a:ext cx="5437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77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22A5-FC8C-DED8-4460-9D117D8E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A919DC16-B12A-941E-2551-2074879E3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051" y="1498477"/>
            <a:ext cx="3856873" cy="47773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9B13AE9-3176-06AC-3B66-BB4378A11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793" y="1493634"/>
            <a:ext cx="3856873" cy="478297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DBFCBC-5684-4B7E-6337-DFC61B897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67" y="1498477"/>
            <a:ext cx="3878297" cy="4773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EDADED-6041-6704-E9AB-389BAE5DA304}"/>
              </a:ext>
            </a:extLst>
          </p:cNvPr>
          <p:cNvSpPr txBox="1"/>
          <p:nvPr/>
        </p:nvSpPr>
        <p:spPr>
          <a:xfrm>
            <a:off x="606899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</a:t>
            </a:r>
            <a:r>
              <a:rPr lang="en-HK" sz="1400" b="1" dirty="0"/>
              <a:t>1</a:t>
            </a:r>
            <a:endParaRPr lang="en-CH" sz="1400" b="1" dirty="0"/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84EFA-1354-B73C-435F-173AFDDB84D9}"/>
              </a:ext>
            </a:extLst>
          </p:cNvPr>
          <p:cNvSpPr txBox="1"/>
          <p:nvPr/>
        </p:nvSpPr>
        <p:spPr>
          <a:xfrm>
            <a:off x="4537256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</a:t>
            </a:r>
            <a:r>
              <a:rPr lang="en-HK" sz="1400" b="1" dirty="0"/>
              <a:t>1</a:t>
            </a:r>
            <a:endParaRPr lang="en-CH" sz="1400" b="1" dirty="0"/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52B87-F8CC-CE2E-FDD4-9C8A3110B314}"/>
              </a:ext>
            </a:extLst>
          </p:cNvPr>
          <p:cNvSpPr txBox="1"/>
          <p:nvPr/>
        </p:nvSpPr>
        <p:spPr>
          <a:xfrm>
            <a:off x="8475468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</a:t>
            </a:r>
            <a:r>
              <a:rPr lang="en-HK" sz="1400" b="1" dirty="0"/>
              <a:t>1</a:t>
            </a:r>
            <a:endParaRPr lang="en-CH" sz="1400" b="1" dirty="0"/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6782E-9C47-AA30-A5FB-95680FB2E377}"/>
              </a:ext>
            </a:extLst>
          </p:cNvPr>
          <p:cNvSpPr txBox="1"/>
          <p:nvPr/>
        </p:nvSpPr>
        <p:spPr>
          <a:xfrm>
            <a:off x="606899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AUS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142B2-E25E-0666-D2D8-337B96606AC5}"/>
              </a:ext>
            </a:extLst>
          </p:cNvPr>
          <p:cNvSpPr txBox="1"/>
          <p:nvPr/>
        </p:nvSpPr>
        <p:spPr>
          <a:xfrm>
            <a:off x="4612894" y="1106001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HK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8DAFF-5146-66E5-BD9E-F0E6B4583344}"/>
              </a:ext>
            </a:extLst>
          </p:cNvPr>
          <p:cNvSpPr txBox="1"/>
          <p:nvPr/>
        </p:nvSpPr>
        <p:spPr>
          <a:xfrm>
            <a:off x="8535780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MC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97D27-81AB-2710-8DC9-5746AE245D81}"/>
              </a:ext>
            </a:extLst>
          </p:cNvPr>
          <p:cNvSpPr txBox="1"/>
          <p:nvPr/>
        </p:nvSpPr>
        <p:spPr>
          <a:xfrm>
            <a:off x="849594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7AA3A8"/>
                </a:solidFill>
              </a:rPr>
              <a:t>44223</a:t>
            </a:r>
            <a:endParaRPr lang="en-CH" dirty="0">
              <a:solidFill>
                <a:srgbClr val="7AA3A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BE916-CDBA-E8E8-400B-E4248C8BE2EC}"/>
              </a:ext>
            </a:extLst>
          </p:cNvPr>
          <p:cNvSpPr txBox="1"/>
          <p:nvPr/>
        </p:nvSpPr>
        <p:spPr>
          <a:xfrm>
            <a:off x="3103308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AB6354"/>
                </a:solidFill>
              </a:rPr>
              <a:t>10979</a:t>
            </a:r>
            <a:endParaRPr lang="en-CH" dirty="0">
              <a:solidFill>
                <a:srgbClr val="AB635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D0665-6818-6DB6-CF6B-BF3FD6BCCC42}"/>
              </a:ext>
            </a:extLst>
          </p:cNvPr>
          <p:cNvSpPr txBox="1"/>
          <p:nvPr/>
        </p:nvSpPr>
        <p:spPr>
          <a:xfrm>
            <a:off x="4911853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1</a:t>
            </a:r>
            <a:r>
              <a:rPr lang="en-HK" dirty="0">
                <a:solidFill>
                  <a:srgbClr val="7AA3A8"/>
                </a:solidFill>
              </a:rPr>
              <a:t>3834</a:t>
            </a:r>
            <a:endParaRPr lang="en-CH" dirty="0">
              <a:solidFill>
                <a:srgbClr val="7AA3A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B7DE8-07F5-74F1-BF9B-C3DF53BFB183}"/>
              </a:ext>
            </a:extLst>
          </p:cNvPr>
          <p:cNvSpPr txBox="1"/>
          <p:nvPr/>
        </p:nvSpPr>
        <p:spPr>
          <a:xfrm>
            <a:off x="7057324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AB6354"/>
                </a:solidFill>
              </a:rPr>
              <a:t>7168</a:t>
            </a:r>
            <a:endParaRPr lang="en-CH" dirty="0">
              <a:solidFill>
                <a:srgbClr val="AB635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B5346-E23E-CB20-8E21-292246559600}"/>
              </a:ext>
            </a:extLst>
          </p:cNvPr>
          <p:cNvSpPr txBox="1"/>
          <p:nvPr/>
        </p:nvSpPr>
        <p:spPr>
          <a:xfrm>
            <a:off x="8751205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7AA3A8"/>
                </a:solidFill>
              </a:rPr>
              <a:t>20565</a:t>
            </a:r>
            <a:endParaRPr lang="en-CH" dirty="0">
              <a:solidFill>
                <a:srgbClr val="7AA3A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487B07-92A3-39F6-3E94-F4313D7491D4}"/>
              </a:ext>
            </a:extLst>
          </p:cNvPr>
          <p:cNvSpPr txBox="1"/>
          <p:nvPr/>
        </p:nvSpPr>
        <p:spPr>
          <a:xfrm>
            <a:off x="11071650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AB6354"/>
                </a:solidFill>
              </a:rPr>
              <a:t>3705</a:t>
            </a:r>
            <a:endParaRPr lang="en-CH" dirty="0">
              <a:solidFill>
                <a:srgbClr val="AB6354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896B046-E6BA-73C9-80B9-FE26FC3A9AD5}"/>
              </a:ext>
            </a:extLst>
          </p:cNvPr>
          <p:cNvCxnSpPr>
            <a:cxnSpLocks/>
          </p:cNvCxnSpPr>
          <p:nvPr/>
        </p:nvCxnSpPr>
        <p:spPr>
          <a:xfrm>
            <a:off x="286980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2">
            <a:extLst>
              <a:ext uri="{FF2B5EF4-FFF2-40B4-BE49-F238E27FC236}">
                <a16:creationId xmlns:a16="http://schemas.microsoft.com/office/drawing/2014/main" id="{53DB88C3-CF61-6185-D477-551CA1CD6218}"/>
              </a:ext>
            </a:extLst>
          </p:cNvPr>
          <p:cNvCxnSpPr>
            <a:cxnSpLocks/>
          </p:cNvCxnSpPr>
          <p:nvPr/>
        </p:nvCxnSpPr>
        <p:spPr>
          <a:xfrm flipH="1">
            <a:off x="56743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65BEF5-0FCD-6E86-F7A3-B4F252849FE9}"/>
              </a:ext>
            </a:extLst>
          </p:cNvPr>
          <p:cNvSpPr txBox="1"/>
          <p:nvPr/>
        </p:nvSpPr>
        <p:spPr>
          <a:xfrm>
            <a:off x="52913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5B5524-5E95-0353-6CAE-4BF56DC2E187}"/>
              </a:ext>
            </a:extLst>
          </p:cNvPr>
          <p:cNvSpPr txBox="1"/>
          <p:nvPr/>
        </p:nvSpPr>
        <p:spPr>
          <a:xfrm>
            <a:off x="279635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22" name="直接箭头连接符 22">
            <a:extLst>
              <a:ext uri="{FF2B5EF4-FFF2-40B4-BE49-F238E27FC236}">
                <a16:creationId xmlns:a16="http://schemas.microsoft.com/office/drawing/2014/main" id="{026D2DE7-DF2D-C481-4259-6848D38F5691}"/>
              </a:ext>
            </a:extLst>
          </p:cNvPr>
          <p:cNvCxnSpPr>
            <a:cxnSpLocks/>
          </p:cNvCxnSpPr>
          <p:nvPr/>
        </p:nvCxnSpPr>
        <p:spPr>
          <a:xfrm>
            <a:off x="687792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">
            <a:extLst>
              <a:ext uri="{FF2B5EF4-FFF2-40B4-BE49-F238E27FC236}">
                <a16:creationId xmlns:a16="http://schemas.microsoft.com/office/drawing/2014/main" id="{98252253-C7BF-C68E-E688-C170E6E382ED}"/>
              </a:ext>
            </a:extLst>
          </p:cNvPr>
          <p:cNvCxnSpPr>
            <a:cxnSpLocks/>
          </p:cNvCxnSpPr>
          <p:nvPr/>
        </p:nvCxnSpPr>
        <p:spPr>
          <a:xfrm flipH="1">
            <a:off x="457555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182F32-F067-A1A6-8391-40A4F7FD34D3}"/>
              </a:ext>
            </a:extLst>
          </p:cNvPr>
          <p:cNvSpPr txBox="1"/>
          <p:nvPr/>
        </p:nvSpPr>
        <p:spPr>
          <a:xfrm>
            <a:off x="453725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3A84B-640D-38B4-9A3F-03C4577A3BF3}"/>
              </a:ext>
            </a:extLst>
          </p:cNvPr>
          <p:cNvSpPr txBox="1"/>
          <p:nvPr/>
        </p:nvSpPr>
        <p:spPr>
          <a:xfrm>
            <a:off x="680447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37" name="直接箭头连接符 22">
            <a:extLst>
              <a:ext uri="{FF2B5EF4-FFF2-40B4-BE49-F238E27FC236}">
                <a16:creationId xmlns:a16="http://schemas.microsoft.com/office/drawing/2014/main" id="{170CD91B-1770-C5F0-D39E-71CBDAD79E71}"/>
              </a:ext>
            </a:extLst>
          </p:cNvPr>
          <p:cNvCxnSpPr>
            <a:cxnSpLocks/>
          </p:cNvCxnSpPr>
          <p:nvPr/>
        </p:nvCxnSpPr>
        <p:spPr>
          <a:xfrm>
            <a:off x="1077936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">
            <a:extLst>
              <a:ext uri="{FF2B5EF4-FFF2-40B4-BE49-F238E27FC236}">
                <a16:creationId xmlns:a16="http://schemas.microsoft.com/office/drawing/2014/main" id="{7AE562FF-A73B-D2D5-5E95-BF8AC52CB683}"/>
              </a:ext>
            </a:extLst>
          </p:cNvPr>
          <p:cNvCxnSpPr>
            <a:cxnSpLocks/>
          </p:cNvCxnSpPr>
          <p:nvPr/>
        </p:nvCxnSpPr>
        <p:spPr>
          <a:xfrm flipH="1">
            <a:off x="847699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D7E128-A198-E1EB-808B-CCF33DBFC821}"/>
              </a:ext>
            </a:extLst>
          </p:cNvPr>
          <p:cNvSpPr txBox="1"/>
          <p:nvPr/>
        </p:nvSpPr>
        <p:spPr>
          <a:xfrm>
            <a:off x="843869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AE162-B197-07E3-5F38-6D887114B1FC}"/>
              </a:ext>
            </a:extLst>
          </p:cNvPr>
          <p:cNvSpPr txBox="1"/>
          <p:nvPr/>
        </p:nvSpPr>
        <p:spPr>
          <a:xfrm>
            <a:off x="1070591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36EED-9C65-DA06-3EE5-D8F87F2DD6D9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CD-enriched and CD-depleted Microbial Genes in AUS, HK, and MC</a:t>
            </a:r>
          </a:p>
        </p:txBody>
      </p:sp>
    </p:spTree>
    <p:extLst>
      <p:ext uri="{BB962C8B-B14F-4D97-AF65-F5344CB8AC3E}">
        <p14:creationId xmlns:p14="http://schemas.microsoft.com/office/powerpoint/2010/main" val="396427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1CE85-2943-ED15-95CD-10FCC51A8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075725-02FC-8960-8F4B-52FD4528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477" y="1486545"/>
            <a:ext cx="3872447" cy="4777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D3D3E-3CEB-9725-9935-2729BE87F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613" y="1486546"/>
            <a:ext cx="3867896" cy="4777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9F8CB-C3DC-BEFD-D245-7AB15D624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13" y="1491906"/>
            <a:ext cx="3856873" cy="47719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06269F-B993-C4EA-9432-4D59991183E7}"/>
              </a:ext>
            </a:extLst>
          </p:cNvPr>
          <p:cNvSpPr txBox="1"/>
          <p:nvPr/>
        </p:nvSpPr>
        <p:spPr>
          <a:xfrm>
            <a:off x="606899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</a:t>
            </a:r>
            <a:r>
              <a:rPr lang="en-HK" sz="1400" b="1" dirty="0"/>
              <a:t>1</a:t>
            </a:r>
            <a:endParaRPr lang="en-CH" sz="1400" b="1" dirty="0"/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21B91-6462-BDBB-AD33-0DE6F121F68B}"/>
              </a:ext>
            </a:extLst>
          </p:cNvPr>
          <p:cNvSpPr txBox="1"/>
          <p:nvPr/>
        </p:nvSpPr>
        <p:spPr>
          <a:xfrm>
            <a:off x="4537256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</a:t>
            </a:r>
            <a:r>
              <a:rPr lang="en-HK" sz="1400" b="1" dirty="0"/>
              <a:t>1</a:t>
            </a:r>
            <a:endParaRPr lang="en-CH" sz="1400" b="1" dirty="0"/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13F9E-1649-AD2B-A13F-BDCB83D3491D}"/>
              </a:ext>
            </a:extLst>
          </p:cNvPr>
          <p:cNvSpPr txBox="1"/>
          <p:nvPr/>
        </p:nvSpPr>
        <p:spPr>
          <a:xfrm>
            <a:off x="8475468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</a:t>
            </a:r>
            <a:r>
              <a:rPr lang="en-HK" sz="1400" b="1" dirty="0"/>
              <a:t>1</a:t>
            </a:r>
            <a:endParaRPr lang="en-CH" sz="1400" b="1" dirty="0"/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5465A-ADFB-B4BC-A9FE-DE0319FBE7CD}"/>
              </a:ext>
            </a:extLst>
          </p:cNvPr>
          <p:cNvSpPr txBox="1"/>
          <p:nvPr/>
        </p:nvSpPr>
        <p:spPr>
          <a:xfrm>
            <a:off x="606899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AUS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32B0D-1BA6-6EFA-14E7-44E4238BBE1E}"/>
              </a:ext>
            </a:extLst>
          </p:cNvPr>
          <p:cNvSpPr txBox="1"/>
          <p:nvPr/>
        </p:nvSpPr>
        <p:spPr>
          <a:xfrm>
            <a:off x="4612894" y="1106001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HK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8BBED-41C8-4C06-C883-066E5895A3B5}"/>
              </a:ext>
            </a:extLst>
          </p:cNvPr>
          <p:cNvSpPr txBox="1"/>
          <p:nvPr/>
        </p:nvSpPr>
        <p:spPr>
          <a:xfrm>
            <a:off x="8535780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MC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63F82-341D-945C-0D10-ED175BDE7538}"/>
              </a:ext>
            </a:extLst>
          </p:cNvPr>
          <p:cNvSpPr txBox="1"/>
          <p:nvPr/>
        </p:nvSpPr>
        <p:spPr>
          <a:xfrm>
            <a:off x="849594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7AA3A8"/>
                </a:solidFill>
              </a:rPr>
              <a:t>44223</a:t>
            </a:r>
            <a:endParaRPr lang="en-CH" dirty="0">
              <a:solidFill>
                <a:srgbClr val="7AA3A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F8026-4774-E27B-5D13-59F0CE2F7DFD}"/>
              </a:ext>
            </a:extLst>
          </p:cNvPr>
          <p:cNvSpPr txBox="1"/>
          <p:nvPr/>
        </p:nvSpPr>
        <p:spPr>
          <a:xfrm>
            <a:off x="3103308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AB6354"/>
                </a:solidFill>
              </a:rPr>
              <a:t>10979</a:t>
            </a:r>
            <a:endParaRPr lang="en-CH" dirty="0">
              <a:solidFill>
                <a:srgbClr val="AB635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AEB26-4065-1263-6BE3-9CBCDFC03B8C}"/>
              </a:ext>
            </a:extLst>
          </p:cNvPr>
          <p:cNvSpPr txBox="1"/>
          <p:nvPr/>
        </p:nvSpPr>
        <p:spPr>
          <a:xfrm>
            <a:off x="4911853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1</a:t>
            </a:r>
            <a:r>
              <a:rPr lang="en-HK" dirty="0">
                <a:solidFill>
                  <a:srgbClr val="7AA3A8"/>
                </a:solidFill>
              </a:rPr>
              <a:t>3834</a:t>
            </a:r>
            <a:endParaRPr lang="en-CH" dirty="0">
              <a:solidFill>
                <a:srgbClr val="7AA3A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A5595-33B7-F117-088F-F32B023C9FDA}"/>
              </a:ext>
            </a:extLst>
          </p:cNvPr>
          <p:cNvSpPr txBox="1"/>
          <p:nvPr/>
        </p:nvSpPr>
        <p:spPr>
          <a:xfrm>
            <a:off x="7057324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AB6354"/>
                </a:solidFill>
              </a:rPr>
              <a:t>7168</a:t>
            </a:r>
            <a:endParaRPr lang="en-CH" dirty="0">
              <a:solidFill>
                <a:srgbClr val="AB635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7762A3-52A0-F984-B019-8E4ED41107D7}"/>
              </a:ext>
            </a:extLst>
          </p:cNvPr>
          <p:cNvSpPr txBox="1"/>
          <p:nvPr/>
        </p:nvSpPr>
        <p:spPr>
          <a:xfrm>
            <a:off x="8751205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7AA3A8"/>
                </a:solidFill>
              </a:rPr>
              <a:t>20565</a:t>
            </a:r>
            <a:endParaRPr lang="en-CH" dirty="0">
              <a:solidFill>
                <a:srgbClr val="7AA3A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A7A16D-1ED1-0687-42D2-FC6C81F9EFA2}"/>
              </a:ext>
            </a:extLst>
          </p:cNvPr>
          <p:cNvSpPr txBox="1"/>
          <p:nvPr/>
        </p:nvSpPr>
        <p:spPr>
          <a:xfrm>
            <a:off x="11071650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AB6354"/>
                </a:solidFill>
              </a:rPr>
              <a:t>3705</a:t>
            </a:r>
            <a:endParaRPr lang="en-CH" dirty="0">
              <a:solidFill>
                <a:srgbClr val="AB6354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43F43C3-66A2-96D8-96C4-7D3179774880}"/>
              </a:ext>
            </a:extLst>
          </p:cNvPr>
          <p:cNvCxnSpPr>
            <a:cxnSpLocks/>
          </p:cNvCxnSpPr>
          <p:nvPr/>
        </p:nvCxnSpPr>
        <p:spPr>
          <a:xfrm>
            <a:off x="286980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2">
            <a:extLst>
              <a:ext uri="{FF2B5EF4-FFF2-40B4-BE49-F238E27FC236}">
                <a16:creationId xmlns:a16="http://schemas.microsoft.com/office/drawing/2014/main" id="{66513404-5974-C74D-D530-19AF639C0C61}"/>
              </a:ext>
            </a:extLst>
          </p:cNvPr>
          <p:cNvCxnSpPr>
            <a:cxnSpLocks/>
          </p:cNvCxnSpPr>
          <p:nvPr/>
        </p:nvCxnSpPr>
        <p:spPr>
          <a:xfrm flipH="1">
            <a:off x="56743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6EBD89D-D034-2780-C87B-9C840D469637}"/>
              </a:ext>
            </a:extLst>
          </p:cNvPr>
          <p:cNvSpPr txBox="1"/>
          <p:nvPr/>
        </p:nvSpPr>
        <p:spPr>
          <a:xfrm>
            <a:off x="52913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C1CE6E-5284-6AD5-5249-570284A70C98}"/>
              </a:ext>
            </a:extLst>
          </p:cNvPr>
          <p:cNvSpPr txBox="1"/>
          <p:nvPr/>
        </p:nvSpPr>
        <p:spPr>
          <a:xfrm>
            <a:off x="279635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22" name="直接箭头连接符 22">
            <a:extLst>
              <a:ext uri="{FF2B5EF4-FFF2-40B4-BE49-F238E27FC236}">
                <a16:creationId xmlns:a16="http://schemas.microsoft.com/office/drawing/2014/main" id="{4A785B21-440C-DCB3-1745-7A2470C4AFFC}"/>
              </a:ext>
            </a:extLst>
          </p:cNvPr>
          <p:cNvCxnSpPr>
            <a:cxnSpLocks/>
          </p:cNvCxnSpPr>
          <p:nvPr/>
        </p:nvCxnSpPr>
        <p:spPr>
          <a:xfrm>
            <a:off x="687792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">
            <a:extLst>
              <a:ext uri="{FF2B5EF4-FFF2-40B4-BE49-F238E27FC236}">
                <a16:creationId xmlns:a16="http://schemas.microsoft.com/office/drawing/2014/main" id="{B6E9CF8C-F40E-EAAC-B5AC-9E47CD160EFF}"/>
              </a:ext>
            </a:extLst>
          </p:cNvPr>
          <p:cNvCxnSpPr>
            <a:cxnSpLocks/>
          </p:cNvCxnSpPr>
          <p:nvPr/>
        </p:nvCxnSpPr>
        <p:spPr>
          <a:xfrm flipH="1">
            <a:off x="457555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7820BA4-935A-B20B-4F70-C328364190B0}"/>
              </a:ext>
            </a:extLst>
          </p:cNvPr>
          <p:cNvSpPr txBox="1"/>
          <p:nvPr/>
        </p:nvSpPr>
        <p:spPr>
          <a:xfrm>
            <a:off x="453725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1B513B-0AEA-B9F0-9340-D6C9C6273A76}"/>
              </a:ext>
            </a:extLst>
          </p:cNvPr>
          <p:cNvSpPr txBox="1"/>
          <p:nvPr/>
        </p:nvSpPr>
        <p:spPr>
          <a:xfrm>
            <a:off x="680447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37" name="直接箭头连接符 22">
            <a:extLst>
              <a:ext uri="{FF2B5EF4-FFF2-40B4-BE49-F238E27FC236}">
                <a16:creationId xmlns:a16="http://schemas.microsoft.com/office/drawing/2014/main" id="{F6A1C723-EF12-3C3C-3EDC-33DB55BD6DAB}"/>
              </a:ext>
            </a:extLst>
          </p:cNvPr>
          <p:cNvCxnSpPr>
            <a:cxnSpLocks/>
          </p:cNvCxnSpPr>
          <p:nvPr/>
        </p:nvCxnSpPr>
        <p:spPr>
          <a:xfrm>
            <a:off x="1077936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">
            <a:extLst>
              <a:ext uri="{FF2B5EF4-FFF2-40B4-BE49-F238E27FC236}">
                <a16:creationId xmlns:a16="http://schemas.microsoft.com/office/drawing/2014/main" id="{21BC6391-0BC3-079D-EB99-FFF16FFD1676}"/>
              </a:ext>
            </a:extLst>
          </p:cNvPr>
          <p:cNvCxnSpPr>
            <a:cxnSpLocks/>
          </p:cNvCxnSpPr>
          <p:nvPr/>
        </p:nvCxnSpPr>
        <p:spPr>
          <a:xfrm flipH="1">
            <a:off x="847699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E5015CE-1056-17B2-78A1-51C794D19B1D}"/>
              </a:ext>
            </a:extLst>
          </p:cNvPr>
          <p:cNvSpPr txBox="1"/>
          <p:nvPr/>
        </p:nvSpPr>
        <p:spPr>
          <a:xfrm>
            <a:off x="843869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C65D23-4CF9-F488-6509-4549D89736CF}"/>
              </a:ext>
            </a:extLst>
          </p:cNvPr>
          <p:cNvSpPr txBox="1"/>
          <p:nvPr/>
        </p:nvSpPr>
        <p:spPr>
          <a:xfrm>
            <a:off x="1070591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A5EA72-9DA7-D387-C6B3-462B254DCB91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CD-enriched and CD-depleted Microbial Genes in AUS, HK, and MC</a:t>
            </a:r>
          </a:p>
        </p:txBody>
      </p:sp>
    </p:spTree>
    <p:extLst>
      <p:ext uri="{BB962C8B-B14F-4D97-AF65-F5344CB8AC3E}">
        <p14:creationId xmlns:p14="http://schemas.microsoft.com/office/powerpoint/2010/main" val="145960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1B5845-E437-78B5-DA05-525E990CF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4" y="1957967"/>
            <a:ext cx="3786413" cy="378641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5CE0A9F-6D7A-6B28-B531-B40A539BF05C}"/>
              </a:ext>
            </a:extLst>
          </p:cNvPr>
          <p:cNvSpPr/>
          <p:nvPr/>
        </p:nvSpPr>
        <p:spPr>
          <a:xfrm>
            <a:off x="9538148" y="2108081"/>
            <a:ext cx="950026" cy="8075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FD022A-B9C2-E7E9-8A02-C0B54FEBEC07}"/>
              </a:ext>
            </a:extLst>
          </p:cNvPr>
          <p:cNvSpPr/>
          <p:nvPr/>
        </p:nvSpPr>
        <p:spPr>
          <a:xfrm>
            <a:off x="1941644" y="3452358"/>
            <a:ext cx="719579" cy="617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4BDC1C-8FE6-E976-F4AA-9B4D6B95899C}"/>
              </a:ext>
            </a:extLst>
          </p:cNvPr>
          <p:cNvCxnSpPr>
            <a:cxnSpLocks/>
          </p:cNvCxnSpPr>
          <p:nvPr/>
        </p:nvCxnSpPr>
        <p:spPr>
          <a:xfrm>
            <a:off x="2691996" y="3761076"/>
            <a:ext cx="20087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EC7C863-5EB7-CE23-0CA1-960B317A0AFE}"/>
              </a:ext>
            </a:extLst>
          </p:cNvPr>
          <p:cNvSpPr/>
          <p:nvPr/>
        </p:nvSpPr>
        <p:spPr>
          <a:xfrm>
            <a:off x="4708171" y="3346785"/>
            <a:ext cx="950026" cy="80752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10743-E24A-4D5E-AC0B-3AB87F175A95}"/>
              </a:ext>
            </a:extLst>
          </p:cNvPr>
          <p:cNvSpPr txBox="1"/>
          <p:nvPr/>
        </p:nvSpPr>
        <p:spPr>
          <a:xfrm>
            <a:off x="4753692" y="3555390"/>
            <a:ext cx="813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1</a:t>
            </a:r>
            <a:r>
              <a:rPr lang="en-HK" sz="2000" dirty="0"/>
              <a:t>469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BE80-F843-83BC-9C8D-E5ABBFFC47CD}"/>
              </a:ext>
            </a:extLst>
          </p:cNvPr>
          <p:cNvSpPr txBox="1"/>
          <p:nvPr/>
        </p:nvSpPr>
        <p:spPr>
          <a:xfrm>
            <a:off x="4179995" y="4320107"/>
            <a:ext cx="22645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Microbial genes </a:t>
            </a:r>
            <a:r>
              <a:rPr lang="en-CH" b="1" dirty="0"/>
              <a:t>cons</a:t>
            </a:r>
            <a:r>
              <a:rPr lang="en-US" altLang="zh-CN" b="1" dirty="0" err="1"/>
              <a:t>istent</a:t>
            </a:r>
            <a:r>
              <a:rPr lang="en-CH" b="1" dirty="0"/>
              <a:t>ly up- and down-regulated</a:t>
            </a:r>
            <a:r>
              <a:rPr lang="en-CH" dirty="0"/>
              <a:t> in CD patients cross AUS, HK, and </a:t>
            </a:r>
            <a:r>
              <a:rPr lang="en-US" dirty="0"/>
              <a:t>MC</a:t>
            </a:r>
            <a:endParaRPr lang="en-CH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363AFB-9EAB-2D43-0C3F-31CC74F66101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5658197" y="3745829"/>
            <a:ext cx="1471114" cy="47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69090-7DBE-130A-CA6D-90CEC2B47085}"/>
              </a:ext>
            </a:extLst>
          </p:cNvPr>
          <p:cNvSpPr/>
          <p:nvPr/>
        </p:nvSpPr>
        <p:spPr>
          <a:xfrm>
            <a:off x="7129311" y="3342068"/>
            <a:ext cx="950026" cy="807522"/>
          </a:xfrm>
          <a:prstGeom prst="rect">
            <a:avLst/>
          </a:prstGeom>
          <a:solidFill>
            <a:srgbClr val="A7CAED"/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55553-8C73-1DCF-F7BD-89149B79ACAA}"/>
              </a:ext>
            </a:extLst>
          </p:cNvPr>
          <p:cNvSpPr txBox="1"/>
          <p:nvPr/>
        </p:nvSpPr>
        <p:spPr>
          <a:xfrm>
            <a:off x="9674714" y="2335146"/>
            <a:ext cx="676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1</a:t>
            </a:r>
            <a:r>
              <a:rPr lang="en-HK" sz="2000" dirty="0"/>
              <a:t>73</a:t>
            </a:r>
            <a:endParaRPr lang="en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24A600-F402-16B4-C1EE-82F218330923}"/>
              </a:ext>
            </a:extLst>
          </p:cNvPr>
          <p:cNvSpPr txBox="1"/>
          <p:nvPr/>
        </p:nvSpPr>
        <p:spPr>
          <a:xfrm>
            <a:off x="9508800" y="2971905"/>
            <a:ext cx="29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Virulence Factor Genes (VFGs)</a:t>
            </a:r>
            <a:r>
              <a:rPr lang="en-CH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A0E5A1-18D7-A7D4-A3EA-4761AF612CB6}"/>
              </a:ext>
            </a:extLst>
          </p:cNvPr>
          <p:cNvSpPr txBox="1"/>
          <p:nvPr/>
        </p:nvSpPr>
        <p:spPr>
          <a:xfrm>
            <a:off x="1802644" y="5852101"/>
            <a:ext cx="99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p&lt;=0.05</a:t>
            </a:r>
            <a:endParaRPr lang="en-CH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3EAAD0-9D49-9C7C-81E1-F04EEE652D9C}"/>
              </a:ext>
            </a:extLst>
          </p:cNvPr>
          <p:cNvCxnSpPr>
            <a:cxnSpLocks/>
          </p:cNvCxnSpPr>
          <p:nvPr/>
        </p:nvCxnSpPr>
        <p:spPr>
          <a:xfrm>
            <a:off x="8932837" y="2541670"/>
            <a:ext cx="6053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C2D0AE-BF40-C231-18BB-211BEE87B6C6}"/>
              </a:ext>
            </a:extLst>
          </p:cNvPr>
          <p:cNvSpPr txBox="1"/>
          <p:nvPr/>
        </p:nvSpPr>
        <p:spPr>
          <a:xfrm>
            <a:off x="7220356" y="3545774"/>
            <a:ext cx="736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000" dirty="0"/>
              <a:t>1134</a:t>
            </a:r>
            <a:endParaRPr lang="en-CH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4B51FD-752F-2C70-60C2-05E742B45A2F}"/>
              </a:ext>
            </a:extLst>
          </p:cNvPr>
          <p:cNvSpPr txBox="1"/>
          <p:nvPr/>
        </p:nvSpPr>
        <p:spPr>
          <a:xfrm>
            <a:off x="7032485" y="4243513"/>
            <a:ext cx="14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|log2 FC| &gt; </a:t>
            </a:r>
            <a:r>
              <a:rPr lang="en-HK" dirty="0"/>
              <a:t>1</a:t>
            </a:r>
            <a:endParaRPr lang="en-CH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4442366-F4C7-7232-207D-8276B6D862F9}"/>
              </a:ext>
            </a:extLst>
          </p:cNvPr>
          <p:cNvSpPr/>
          <p:nvPr/>
        </p:nvSpPr>
        <p:spPr>
          <a:xfrm>
            <a:off x="9536000" y="4475649"/>
            <a:ext cx="950026" cy="8075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753A34-E95C-DDA5-9C9F-AD3FD8281691}"/>
              </a:ext>
            </a:extLst>
          </p:cNvPr>
          <p:cNvSpPr txBox="1"/>
          <p:nvPr/>
        </p:nvSpPr>
        <p:spPr>
          <a:xfrm>
            <a:off x="9672566" y="4702714"/>
            <a:ext cx="676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000" dirty="0"/>
              <a:t>68</a:t>
            </a:r>
            <a:endParaRPr lang="en-CH" sz="20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D01F06-1EAC-A9C8-F47B-E9DEFCA519FC}"/>
              </a:ext>
            </a:extLst>
          </p:cNvPr>
          <p:cNvCxnSpPr>
            <a:cxnSpLocks/>
          </p:cNvCxnSpPr>
          <p:nvPr/>
        </p:nvCxnSpPr>
        <p:spPr>
          <a:xfrm>
            <a:off x="8930689" y="4896359"/>
            <a:ext cx="6053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23D961A-290E-6498-CE8E-F623C2FB2CC0}"/>
              </a:ext>
            </a:extLst>
          </p:cNvPr>
          <p:cNvCxnSpPr/>
          <p:nvPr/>
        </p:nvCxnSpPr>
        <p:spPr>
          <a:xfrm>
            <a:off x="8930689" y="2535201"/>
            <a:ext cx="0" cy="23675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E40D82-ED96-F17E-BA16-EEDA6119552A}"/>
              </a:ext>
            </a:extLst>
          </p:cNvPr>
          <p:cNvCxnSpPr>
            <a:cxnSpLocks/>
          </p:cNvCxnSpPr>
          <p:nvPr/>
        </p:nvCxnSpPr>
        <p:spPr>
          <a:xfrm>
            <a:off x="8079337" y="3745829"/>
            <a:ext cx="851352" cy="96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ECB89A-98E7-0571-D3DD-E78C5188245B}"/>
              </a:ext>
            </a:extLst>
          </p:cNvPr>
          <p:cNvSpPr txBox="1"/>
          <p:nvPr/>
        </p:nvSpPr>
        <p:spPr>
          <a:xfrm>
            <a:off x="9536000" y="5450031"/>
            <a:ext cx="265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Antibiotic Resistance</a:t>
            </a:r>
            <a:r>
              <a:rPr lang="en-CH" b="1" dirty="0"/>
              <a:t> Genes (ARGs)</a:t>
            </a:r>
            <a:r>
              <a:rPr lang="en-CH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DDF0E7-FFC5-061E-B723-45545CA4AB19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Microbial Gene Annotation Workflow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CA18B2-E6C9-1B64-4ED4-06F531F136DF}"/>
              </a:ext>
            </a:extLst>
          </p:cNvPr>
          <p:cNvSpPr txBox="1"/>
          <p:nvPr/>
        </p:nvSpPr>
        <p:spPr>
          <a:xfrm>
            <a:off x="3222205" y="5410277"/>
            <a:ext cx="5437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814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图片 2" descr="图表, 树状图&#10;&#10;AI 生成的内容可能不正确。">
            <a:extLst>
              <a:ext uri="{FF2B5EF4-FFF2-40B4-BE49-F238E27FC236}">
                <a16:creationId xmlns:a16="http://schemas.microsoft.com/office/drawing/2014/main" id="{24C7ECA5-8515-7CB6-7AC0-A5846AC2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71" b="9505"/>
          <a:stretch/>
        </p:blipFill>
        <p:spPr>
          <a:xfrm>
            <a:off x="590759" y="1300479"/>
            <a:ext cx="7329220" cy="540669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B7604BC-3E62-E4B3-F181-B6AB7269C7EC}"/>
              </a:ext>
            </a:extLst>
          </p:cNvPr>
          <p:cNvSpPr txBox="1"/>
          <p:nvPr/>
        </p:nvSpPr>
        <p:spPr>
          <a:xfrm>
            <a:off x="1800830" y="168535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447BA2-E024-58B4-44CE-63A5A7AABAAB}"/>
              </a:ext>
            </a:extLst>
          </p:cNvPr>
          <p:cNvSpPr txBox="1"/>
          <p:nvPr/>
        </p:nvSpPr>
        <p:spPr>
          <a:xfrm>
            <a:off x="3167184" y="168535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F4801B-D238-7536-ACC2-5A6E2FC20152}"/>
              </a:ext>
            </a:extLst>
          </p:cNvPr>
          <p:cNvSpPr txBox="1"/>
          <p:nvPr/>
        </p:nvSpPr>
        <p:spPr>
          <a:xfrm>
            <a:off x="4048360" y="168535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369CEA-1754-BF72-FD0C-421224136892}"/>
              </a:ext>
            </a:extLst>
          </p:cNvPr>
          <p:cNvSpPr txBox="1"/>
          <p:nvPr/>
        </p:nvSpPr>
        <p:spPr>
          <a:xfrm>
            <a:off x="4553729" y="1685354"/>
            <a:ext cx="247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D69E125-4FA6-F134-0B9F-A725C5BE9968}"/>
              </a:ext>
            </a:extLst>
          </p:cNvPr>
          <p:cNvSpPr txBox="1"/>
          <p:nvPr/>
        </p:nvSpPr>
        <p:spPr>
          <a:xfrm>
            <a:off x="5161988" y="168535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3340B39-1499-F1CD-2997-242A99067B7A}"/>
              </a:ext>
            </a:extLst>
          </p:cNvPr>
          <p:cNvSpPr txBox="1"/>
          <p:nvPr/>
        </p:nvSpPr>
        <p:spPr>
          <a:xfrm>
            <a:off x="5869202" y="168535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AD17323-E6DD-6E35-7376-0C52DE98D212}"/>
              </a:ext>
            </a:extLst>
          </p:cNvPr>
          <p:cNvSpPr txBox="1"/>
          <p:nvPr/>
        </p:nvSpPr>
        <p:spPr>
          <a:xfrm>
            <a:off x="6487170" y="1685354"/>
            <a:ext cx="247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4085A4F-0EF8-558F-496F-C1E31A2D7E92}"/>
              </a:ext>
            </a:extLst>
          </p:cNvPr>
          <p:cNvSpPr txBox="1"/>
          <p:nvPr/>
        </p:nvSpPr>
        <p:spPr>
          <a:xfrm>
            <a:off x="192303" y="821096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% By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E2F6CDD-BE88-AA3D-A62D-6A79B581FB23}"/>
              </a:ext>
            </a:extLst>
          </p:cNvPr>
          <p:cNvSpPr txBox="1"/>
          <p:nvPr/>
        </p:nvSpPr>
        <p:spPr>
          <a:xfrm>
            <a:off x="67269" y="231934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% By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4E7C043-F766-B8A7-E864-4BC3056EF11F}"/>
              </a:ext>
            </a:extLst>
          </p:cNvPr>
          <p:cNvSpPr txBox="1"/>
          <p:nvPr/>
        </p:nvSpPr>
        <p:spPr>
          <a:xfrm>
            <a:off x="2218226" y="127723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929E1D-2F07-5608-D414-4259208F0821}"/>
              </a:ext>
            </a:extLst>
          </p:cNvPr>
          <p:cNvSpPr txBox="1"/>
          <p:nvPr/>
        </p:nvSpPr>
        <p:spPr>
          <a:xfrm>
            <a:off x="5074519" y="1277233"/>
            <a:ext cx="332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6BDEFB3-C805-4E5A-D415-78DBDC87A393}"/>
              </a:ext>
            </a:extLst>
          </p:cNvPr>
          <p:cNvGrpSpPr/>
          <p:nvPr/>
        </p:nvGrpSpPr>
        <p:grpSpPr>
          <a:xfrm>
            <a:off x="1608437" y="61346"/>
            <a:ext cx="5326262" cy="1275826"/>
            <a:chOff x="1608437" y="61346"/>
            <a:chExt cx="5326262" cy="1275826"/>
          </a:xfrm>
        </p:grpSpPr>
        <p:pic>
          <p:nvPicPr>
            <p:cNvPr id="5" name="图片 4" descr="图表, 饼图&#10;&#10;AI 生成的内容可能不正确。">
              <a:extLst>
                <a:ext uri="{FF2B5EF4-FFF2-40B4-BE49-F238E27FC236}">
                  <a16:creationId xmlns:a16="http://schemas.microsoft.com/office/drawing/2014/main" id="{1DE90716-DF7D-9943-8610-642A8E694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4791" y="101132"/>
              <a:ext cx="648000" cy="648000"/>
            </a:xfrm>
            <a:prstGeom prst="rect">
              <a:avLst/>
            </a:prstGeom>
          </p:spPr>
        </p:pic>
        <p:pic>
          <p:nvPicPr>
            <p:cNvPr id="7" name="图片 6" descr="图表, 饼图&#10;&#10;AI 生成的内容可能不正确。">
              <a:extLst>
                <a:ext uri="{FF2B5EF4-FFF2-40B4-BE49-F238E27FC236}">
                  <a16:creationId xmlns:a16="http://schemas.microsoft.com/office/drawing/2014/main" id="{E97CC6C0-7DEB-700B-0AC8-E8643666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8437" y="101132"/>
              <a:ext cx="648000" cy="648000"/>
            </a:xfrm>
            <a:prstGeom prst="rect">
              <a:avLst/>
            </a:prstGeom>
          </p:spPr>
        </p:pic>
        <p:pic>
          <p:nvPicPr>
            <p:cNvPr id="17" name="图片 16" descr="图表, 饼图&#10;&#10;AI 生成的内容可能不正确。">
              <a:extLst>
                <a:ext uri="{FF2B5EF4-FFF2-40B4-BE49-F238E27FC236}">
                  <a16:creationId xmlns:a16="http://schemas.microsoft.com/office/drawing/2014/main" id="{C2DF232D-1D29-9D9F-3006-912DB897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6809" y="101132"/>
              <a:ext cx="648000" cy="648000"/>
            </a:xfrm>
            <a:prstGeom prst="rect">
              <a:avLst/>
            </a:prstGeom>
          </p:spPr>
        </p:pic>
        <p:pic>
          <p:nvPicPr>
            <p:cNvPr id="19" name="图片 18" descr="图表, 饼图&#10;&#10;AI 生成的内容可能不正确。">
              <a:extLst>
                <a:ext uri="{FF2B5EF4-FFF2-40B4-BE49-F238E27FC236}">
                  <a16:creationId xmlns:a16="http://schemas.microsoft.com/office/drawing/2014/main" id="{46301117-1130-9B60-3800-42B512A69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3258" y="101132"/>
              <a:ext cx="648000" cy="648000"/>
            </a:xfrm>
            <a:prstGeom prst="rect">
              <a:avLst/>
            </a:prstGeom>
          </p:spPr>
        </p:pic>
        <p:pic>
          <p:nvPicPr>
            <p:cNvPr id="21" name="图片 20" descr="图表, 饼图&#10;&#10;AI 生成的内容可能不正确。">
              <a:extLst>
                <a:ext uri="{FF2B5EF4-FFF2-40B4-BE49-F238E27FC236}">
                  <a16:creationId xmlns:a16="http://schemas.microsoft.com/office/drawing/2014/main" id="{20F13CDF-8A5C-D892-6371-57FD9CB9A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9595" y="101132"/>
              <a:ext cx="648000" cy="648000"/>
            </a:xfrm>
            <a:prstGeom prst="rect">
              <a:avLst/>
            </a:prstGeom>
          </p:spPr>
        </p:pic>
        <p:pic>
          <p:nvPicPr>
            <p:cNvPr id="23" name="图片 22" descr="图表, 饼图&#10;&#10;AI 生成的内容可能不正确。">
              <a:extLst>
                <a:ext uri="{FF2B5EF4-FFF2-40B4-BE49-F238E27FC236}">
                  <a16:creationId xmlns:a16="http://schemas.microsoft.com/office/drawing/2014/main" id="{314E5E80-C36C-DB15-0982-3C4E722AC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6699" y="101132"/>
              <a:ext cx="648000" cy="648000"/>
            </a:xfrm>
            <a:prstGeom prst="rect">
              <a:avLst/>
            </a:prstGeom>
          </p:spPr>
        </p:pic>
        <p:pic>
          <p:nvPicPr>
            <p:cNvPr id="25" name="图片 24" descr="图表, 饼图&#10;&#10;AI 生成的内容可能不正确。">
              <a:extLst>
                <a:ext uri="{FF2B5EF4-FFF2-40B4-BE49-F238E27FC236}">
                  <a16:creationId xmlns:a16="http://schemas.microsoft.com/office/drawing/2014/main" id="{2553E91C-E1B6-4A36-B9F7-F3D364F71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55967" y="101132"/>
              <a:ext cx="648000" cy="648000"/>
            </a:xfrm>
            <a:prstGeom prst="rect">
              <a:avLst/>
            </a:prstGeom>
          </p:spPr>
        </p:pic>
        <p:pic>
          <p:nvPicPr>
            <p:cNvPr id="38" name="图片 37" descr="图表, 饼图&#10;&#10;AI 生成的内容可能不正确。">
              <a:extLst>
                <a:ext uri="{FF2B5EF4-FFF2-40B4-BE49-F238E27FC236}">
                  <a16:creationId xmlns:a16="http://schemas.microsoft.com/office/drawing/2014/main" id="{6EED65E7-D600-3B22-F2B3-C416AEDC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08437" y="689172"/>
              <a:ext cx="648000" cy="648000"/>
            </a:xfrm>
            <a:prstGeom prst="rect">
              <a:avLst/>
            </a:prstGeom>
          </p:spPr>
        </p:pic>
        <p:pic>
          <p:nvPicPr>
            <p:cNvPr id="40" name="图片 39" descr="图表, 饼图&#10;&#10;AI 生成的内容可能不正确。">
              <a:extLst>
                <a:ext uri="{FF2B5EF4-FFF2-40B4-BE49-F238E27FC236}">
                  <a16:creationId xmlns:a16="http://schemas.microsoft.com/office/drawing/2014/main" id="{3E5E31DD-C830-113E-2774-72ECCE16F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74791" y="689172"/>
              <a:ext cx="648000" cy="648000"/>
            </a:xfrm>
            <a:prstGeom prst="rect">
              <a:avLst/>
            </a:prstGeom>
          </p:spPr>
        </p:pic>
        <p:pic>
          <p:nvPicPr>
            <p:cNvPr id="42" name="图片 41" descr="图表, 饼图&#10;&#10;AI 生成的内容可能不正确。">
              <a:extLst>
                <a:ext uri="{FF2B5EF4-FFF2-40B4-BE49-F238E27FC236}">
                  <a16:creationId xmlns:a16="http://schemas.microsoft.com/office/drawing/2014/main" id="{8F5110C2-592D-3C3C-C731-3D505351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5967" y="689172"/>
              <a:ext cx="648000" cy="648000"/>
            </a:xfrm>
            <a:prstGeom prst="rect">
              <a:avLst/>
            </a:prstGeom>
          </p:spPr>
        </p:pic>
        <p:pic>
          <p:nvPicPr>
            <p:cNvPr id="44" name="图片 43" descr="图表, 饼图&#10;&#10;AI 生成的内容可能不正确。">
              <a:extLst>
                <a:ext uri="{FF2B5EF4-FFF2-40B4-BE49-F238E27FC236}">
                  <a16:creationId xmlns:a16="http://schemas.microsoft.com/office/drawing/2014/main" id="{89098F46-9A9C-E7ED-9463-40E8CC09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53258" y="689172"/>
              <a:ext cx="648000" cy="648000"/>
            </a:xfrm>
            <a:prstGeom prst="rect">
              <a:avLst/>
            </a:prstGeom>
          </p:spPr>
        </p:pic>
        <p:pic>
          <p:nvPicPr>
            <p:cNvPr id="46" name="图片 45" descr="图表, 饼图&#10;&#10;AI 生成的内容可能不正确。">
              <a:extLst>
                <a:ext uri="{FF2B5EF4-FFF2-40B4-BE49-F238E27FC236}">
                  <a16:creationId xmlns:a16="http://schemas.microsoft.com/office/drawing/2014/main" id="{BD1642B1-8450-00E0-95A2-EBD3FA35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69595" y="689172"/>
              <a:ext cx="648000" cy="648000"/>
            </a:xfrm>
            <a:prstGeom prst="rect">
              <a:avLst/>
            </a:prstGeom>
          </p:spPr>
        </p:pic>
        <p:pic>
          <p:nvPicPr>
            <p:cNvPr id="48" name="图片 47" descr="图表, 饼图&#10;&#10;AI 生成的内容可能不正确。">
              <a:extLst>
                <a:ext uri="{FF2B5EF4-FFF2-40B4-BE49-F238E27FC236}">
                  <a16:creationId xmlns:a16="http://schemas.microsoft.com/office/drawing/2014/main" id="{9C72CF84-1B71-91F2-F1E4-294D8E00F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676809" y="689172"/>
              <a:ext cx="648000" cy="648000"/>
            </a:xfrm>
            <a:prstGeom prst="rect">
              <a:avLst/>
            </a:prstGeom>
          </p:spPr>
        </p:pic>
        <p:pic>
          <p:nvPicPr>
            <p:cNvPr id="50" name="图片 49" descr="图表, 饼图&#10;&#10;AI 生成的内容可能不正确。">
              <a:extLst>
                <a:ext uri="{FF2B5EF4-FFF2-40B4-BE49-F238E27FC236}">
                  <a16:creationId xmlns:a16="http://schemas.microsoft.com/office/drawing/2014/main" id="{5F6DD13E-9DCA-E9F8-F031-CFFE585D3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86699" y="689172"/>
              <a:ext cx="648000" cy="648000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351AB19-59FD-CAF6-E2BD-F3E48674D540}"/>
                </a:ext>
              </a:extLst>
            </p:cNvPr>
            <p:cNvSpPr/>
            <p:nvPr/>
          </p:nvSpPr>
          <p:spPr>
            <a:xfrm>
              <a:off x="1740107" y="61346"/>
              <a:ext cx="5080084" cy="72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E8EB899-CE43-D6E8-0D74-7273448109DF}"/>
                </a:ext>
              </a:extLst>
            </p:cNvPr>
            <p:cNvSpPr/>
            <p:nvPr/>
          </p:nvSpPr>
          <p:spPr>
            <a:xfrm>
              <a:off x="1740107" y="687983"/>
              <a:ext cx="5080084" cy="72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98A35D3-28F6-401A-86E6-B98BFF3FB3C4}"/>
              </a:ext>
            </a:extLst>
          </p:cNvPr>
          <p:cNvSpPr txBox="1"/>
          <p:nvPr/>
        </p:nvSpPr>
        <p:spPr>
          <a:xfrm>
            <a:off x="7908621" y="1454819"/>
            <a:ext cx="4092844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Based on the differential features, all samples were divided into two clusters (A and B). </a:t>
            </a:r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Cluster A consisted mainly of controls (65%) </a:t>
            </a:r>
            <a:r>
              <a:rPr lang="en-US" altLang="zh-CN" dirty="0"/>
              <a:t>and patients with remission of CD, while </a:t>
            </a:r>
            <a:r>
              <a:rPr lang="en-US" altLang="zh-CN" dirty="0">
                <a:solidFill>
                  <a:srgbClr val="C00000"/>
                </a:solidFill>
              </a:rPr>
              <a:t>Cluster B was predominantly comprised of patients with CD (64%)</a:t>
            </a:r>
            <a:r>
              <a:rPr lang="en-US" altLang="zh-CN" dirty="0"/>
              <a:t>, with 14% of them being mild to moderate cases.</a:t>
            </a:r>
          </a:p>
        </p:txBody>
      </p:sp>
    </p:spTree>
    <p:extLst>
      <p:ext uri="{BB962C8B-B14F-4D97-AF65-F5344CB8AC3E}">
        <p14:creationId xmlns:p14="http://schemas.microsoft.com/office/powerpoint/2010/main" val="1957095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8DCCAE3-257C-8EB9-7099-D999BED47A12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Plan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8B922C-E334-CBE3-5AF1-92BB2F16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2" y="2148490"/>
            <a:ext cx="7616429" cy="42565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7672D3-4712-7669-61E3-25676490FA8F}"/>
              </a:ext>
            </a:extLst>
          </p:cNvPr>
          <p:cNvSpPr txBox="1"/>
          <p:nvPr/>
        </p:nvSpPr>
        <p:spPr>
          <a:xfrm>
            <a:off x="520402" y="1207551"/>
            <a:ext cx="4922867" cy="426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network of features within clusters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8861B5-4CC5-0B52-B3F0-ED13084EA7AE}"/>
              </a:ext>
            </a:extLst>
          </p:cNvPr>
          <p:cNvSpPr txBox="1"/>
          <p:nvPr/>
        </p:nvSpPr>
        <p:spPr>
          <a:xfrm>
            <a:off x="463827" y="1779158"/>
            <a:ext cx="115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Example: 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28427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60B173E-ABE3-7371-51A2-A4C0A9D1E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3" y="463692"/>
            <a:ext cx="6906471" cy="3292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A8BFC6-B6E5-FD9D-E152-C386C7790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794" r="60127"/>
          <a:stretch/>
        </p:blipFill>
        <p:spPr>
          <a:xfrm>
            <a:off x="1551960" y="4022969"/>
            <a:ext cx="4046136" cy="24744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24DDF1-DE77-FEC7-523E-1322CC99F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399" y="3429000"/>
            <a:ext cx="3833027" cy="31797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A4F1AC-460C-0E59-2FBE-6DA07647E569}"/>
              </a:ext>
            </a:extLst>
          </p:cNvPr>
          <p:cNvSpPr txBox="1"/>
          <p:nvPr/>
        </p:nvSpPr>
        <p:spPr>
          <a:xfrm>
            <a:off x="8593932" y="-28837"/>
            <a:ext cx="15000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REGION</a:t>
            </a:r>
          </a:p>
          <a:p>
            <a:r>
              <a:rPr lang="en-US" altLang="zh-CN" dirty="0"/>
              <a:t>DISEASE</a:t>
            </a:r>
          </a:p>
          <a:p>
            <a:r>
              <a:rPr lang="en-US" altLang="zh-CN" dirty="0"/>
              <a:t>AGE</a:t>
            </a:r>
          </a:p>
          <a:p>
            <a:r>
              <a:rPr lang="en-US" altLang="zh-CN" dirty="0"/>
              <a:t>SEX</a:t>
            </a:r>
          </a:p>
          <a:p>
            <a:r>
              <a:rPr lang="en-US" altLang="zh-CN" dirty="0"/>
              <a:t>BMI</a:t>
            </a:r>
          </a:p>
          <a:p>
            <a:endParaRPr lang="en-US" altLang="zh-CN" dirty="0"/>
          </a:p>
          <a:p>
            <a:r>
              <a:rPr lang="en-US" altLang="zh-CN" dirty="0"/>
              <a:t>CDAI</a:t>
            </a:r>
          </a:p>
          <a:p>
            <a:r>
              <a:rPr lang="en-US" altLang="zh-CN" dirty="0"/>
              <a:t>MEDICATION</a:t>
            </a:r>
          </a:p>
          <a:p>
            <a:endParaRPr lang="en-US" altLang="zh-CN" dirty="0"/>
          </a:p>
          <a:p>
            <a:r>
              <a:rPr lang="en-US" altLang="zh-CN" dirty="0"/>
              <a:t>DIET 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2355DF-5AFF-BDB1-7038-7ACA22FA8077}"/>
              </a:ext>
            </a:extLst>
          </p:cNvPr>
          <p:cNvSpPr txBox="1"/>
          <p:nvPr/>
        </p:nvSpPr>
        <p:spPr>
          <a:xfrm>
            <a:off x="10336376" y="1509694"/>
            <a:ext cx="2324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Mesalazine</a:t>
            </a:r>
            <a:r>
              <a:rPr lang="en-US" altLang="zh-CN" dirty="0"/>
              <a:t>(5ASA) </a:t>
            </a:r>
          </a:p>
          <a:p>
            <a:r>
              <a:rPr lang="zh-CN" altLang="en-US" dirty="0"/>
              <a:t> Steriods</a:t>
            </a:r>
            <a:endParaRPr lang="en-US" altLang="zh-CN" dirty="0"/>
          </a:p>
          <a:p>
            <a:r>
              <a:rPr lang="zh-CN" altLang="en-US" dirty="0"/>
              <a:t>Immunosuppressant</a:t>
            </a:r>
            <a:endParaRPr lang="en-US" altLang="zh-CN" dirty="0"/>
          </a:p>
          <a:p>
            <a:r>
              <a:rPr lang="zh-CN" altLang="en-US" dirty="0"/>
              <a:t>Biologics</a:t>
            </a:r>
          </a:p>
        </p:txBody>
      </p:sp>
    </p:spTree>
    <p:extLst>
      <p:ext uri="{BB962C8B-B14F-4D97-AF65-F5344CB8AC3E}">
        <p14:creationId xmlns:p14="http://schemas.microsoft.com/office/powerpoint/2010/main" val="3470068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A806D-00A8-EEB5-090D-A23335039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282475D-5F26-63AF-AAE4-6CE418325B7C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Plan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8868A8-CA18-53BF-F7ED-AC5646E1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" r="19457"/>
          <a:stretch/>
        </p:blipFill>
        <p:spPr>
          <a:xfrm>
            <a:off x="1072947" y="2097690"/>
            <a:ext cx="5390837" cy="46105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477BB5-F9A3-A876-3CDA-11AAA1ED4C34}"/>
              </a:ext>
            </a:extLst>
          </p:cNvPr>
          <p:cNvSpPr txBox="1"/>
          <p:nvPr/>
        </p:nvSpPr>
        <p:spPr>
          <a:xfrm>
            <a:off x="920547" y="1728358"/>
            <a:ext cx="115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Example: 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A53CC4-5B41-8E4A-7125-0BAD20C9B5B3}"/>
              </a:ext>
            </a:extLst>
          </p:cNvPr>
          <p:cNvSpPr txBox="1"/>
          <p:nvPr/>
        </p:nvSpPr>
        <p:spPr>
          <a:xfrm>
            <a:off x="379534" y="1156751"/>
            <a:ext cx="5832663" cy="426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between metadata and features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827439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表, 日程表&#10;&#10;AI 生成的内容可能不正确。">
            <a:extLst>
              <a:ext uri="{FF2B5EF4-FFF2-40B4-BE49-F238E27FC236}">
                <a16:creationId xmlns:a16="http://schemas.microsoft.com/office/drawing/2014/main" id="{4E7237F5-B079-BA41-7876-4BD4B53B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03" b="9649"/>
          <a:stretch/>
        </p:blipFill>
        <p:spPr>
          <a:xfrm>
            <a:off x="926347" y="1269353"/>
            <a:ext cx="7467160" cy="549751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B093EC8-3D2B-3A10-B951-16BAB7CDA3B6}"/>
              </a:ext>
            </a:extLst>
          </p:cNvPr>
          <p:cNvSpPr txBox="1"/>
          <p:nvPr/>
        </p:nvSpPr>
        <p:spPr>
          <a:xfrm>
            <a:off x="2201060" y="166547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8304FAA-FFBA-70F1-DB8C-C0185D42C97F}"/>
              </a:ext>
            </a:extLst>
          </p:cNvPr>
          <p:cNvSpPr txBox="1"/>
          <p:nvPr/>
        </p:nvSpPr>
        <p:spPr>
          <a:xfrm>
            <a:off x="3247390" y="166547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2286DE-962A-94FB-5FE9-C8FCDBC776E4}"/>
              </a:ext>
            </a:extLst>
          </p:cNvPr>
          <p:cNvSpPr txBox="1"/>
          <p:nvPr/>
        </p:nvSpPr>
        <p:spPr>
          <a:xfrm>
            <a:off x="4016378" y="166547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6AA0DC4-9E3D-2D3C-3E43-A8010D801F0B}"/>
              </a:ext>
            </a:extLst>
          </p:cNvPr>
          <p:cNvSpPr txBox="1"/>
          <p:nvPr/>
        </p:nvSpPr>
        <p:spPr>
          <a:xfrm>
            <a:off x="4659927" y="1665476"/>
            <a:ext cx="247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F3C7A4-AD77-8EA5-C665-72A97DC77ACC}"/>
              </a:ext>
            </a:extLst>
          </p:cNvPr>
          <p:cNvSpPr txBox="1"/>
          <p:nvPr/>
        </p:nvSpPr>
        <p:spPr>
          <a:xfrm>
            <a:off x="5136586" y="166547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66D9C54-CB6A-A010-0D19-DA1DBA8C554F}"/>
              </a:ext>
            </a:extLst>
          </p:cNvPr>
          <p:cNvSpPr txBox="1"/>
          <p:nvPr/>
        </p:nvSpPr>
        <p:spPr>
          <a:xfrm>
            <a:off x="5776800" y="166547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C791B0-3057-719C-8602-955348BFAC16}"/>
              </a:ext>
            </a:extLst>
          </p:cNvPr>
          <p:cNvSpPr txBox="1"/>
          <p:nvPr/>
        </p:nvSpPr>
        <p:spPr>
          <a:xfrm>
            <a:off x="6648436" y="1665476"/>
            <a:ext cx="247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图片 50" descr="图表, 饼图&#10;&#10;AI 生成的内容可能不正确。">
            <a:extLst>
              <a:ext uri="{FF2B5EF4-FFF2-40B4-BE49-F238E27FC236}">
                <a16:creationId xmlns:a16="http://schemas.microsoft.com/office/drawing/2014/main" id="{ABB0CD89-D8D5-4B5A-C147-E7565598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881" y="660190"/>
            <a:ext cx="648000" cy="648000"/>
          </a:xfrm>
          <a:prstGeom prst="rect">
            <a:avLst/>
          </a:prstGeom>
        </p:spPr>
      </p:pic>
      <p:pic>
        <p:nvPicPr>
          <p:cNvPr id="52" name="图片 51" descr="图表, 饼图&#10;&#10;AI 生成的内容可能不正确。">
            <a:extLst>
              <a:ext uri="{FF2B5EF4-FFF2-40B4-BE49-F238E27FC236}">
                <a16:creationId xmlns:a16="http://schemas.microsoft.com/office/drawing/2014/main" id="{1B391EC1-FA5E-C09B-BF56-775CCB910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211" y="660190"/>
            <a:ext cx="648000" cy="648000"/>
          </a:xfrm>
          <a:prstGeom prst="rect">
            <a:avLst/>
          </a:prstGeom>
        </p:spPr>
      </p:pic>
      <p:pic>
        <p:nvPicPr>
          <p:cNvPr id="53" name="图片 52" descr="图表, 饼图&#10;&#10;AI 生成的内容可能不正确。">
            <a:extLst>
              <a:ext uri="{FF2B5EF4-FFF2-40B4-BE49-F238E27FC236}">
                <a16:creationId xmlns:a16="http://schemas.microsoft.com/office/drawing/2014/main" id="{A255545B-6E02-772F-37D4-D0CC0EAF8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199" y="660190"/>
            <a:ext cx="648000" cy="648000"/>
          </a:xfrm>
          <a:prstGeom prst="rect">
            <a:avLst/>
          </a:prstGeom>
        </p:spPr>
      </p:pic>
      <p:pic>
        <p:nvPicPr>
          <p:cNvPr id="54" name="图片 53" descr="图表, 饼图&#10;&#10;AI 生成的内容可能不正确。">
            <a:extLst>
              <a:ext uri="{FF2B5EF4-FFF2-40B4-BE49-F238E27FC236}">
                <a16:creationId xmlns:a16="http://schemas.microsoft.com/office/drawing/2014/main" id="{DACDF2B7-2C1D-E92D-3058-FC65D6579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456" y="660190"/>
            <a:ext cx="648000" cy="648000"/>
          </a:xfrm>
          <a:prstGeom prst="rect">
            <a:avLst/>
          </a:prstGeom>
        </p:spPr>
      </p:pic>
      <p:pic>
        <p:nvPicPr>
          <p:cNvPr id="55" name="图片 54" descr="图表, 饼图&#10;&#10;AI 生成的内容可能不正确。">
            <a:extLst>
              <a:ext uri="{FF2B5EF4-FFF2-40B4-BE49-F238E27FC236}">
                <a16:creationId xmlns:a16="http://schemas.microsoft.com/office/drawing/2014/main" id="{AD4F5F5C-82C2-3E5F-212C-92C23A3F1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647" y="660190"/>
            <a:ext cx="648000" cy="648000"/>
          </a:xfrm>
          <a:prstGeom prst="rect">
            <a:avLst/>
          </a:prstGeom>
        </p:spPr>
      </p:pic>
      <p:pic>
        <p:nvPicPr>
          <p:cNvPr id="56" name="图片 55" descr="图表, 饼图&#10;&#10;AI 生成的内容可能不正确。">
            <a:extLst>
              <a:ext uri="{FF2B5EF4-FFF2-40B4-BE49-F238E27FC236}">
                <a16:creationId xmlns:a16="http://schemas.microsoft.com/office/drawing/2014/main" id="{8ED4D14D-AE4E-5253-580A-70E4B842F4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1621" y="660190"/>
            <a:ext cx="648000" cy="648000"/>
          </a:xfrm>
          <a:prstGeom prst="rect">
            <a:avLst/>
          </a:prstGeom>
        </p:spPr>
      </p:pic>
      <p:pic>
        <p:nvPicPr>
          <p:cNvPr id="57" name="图片 56" descr="图表, 饼图&#10;&#10;AI 生成的内容可能不正确。">
            <a:extLst>
              <a:ext uri="{FF2B5EF4-FFF2-40B4-BE49-F238E27FC236}">
                <a16:creationId xmlns:a16="http://schemas.microsoft.com/office/drawing/2014/main" id="{D976C7B6-13F4-D8CA-9A10-0CFADF207A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7965" y="660190"/>
            <a:ext cx="648000" cy="648000"/>
          </a:xfrm>
          <a:prstGeom prst="rect">
            <a:avLst/>
          </a:prstGeom>
        </p:spPr>
      </p:pic>
      <p:pic>
        <p:nvPicPr>
          <p:cNvPr id="44" name="图片 43" descr="图表, 饼图&#10;&#10;AI 生成的内容可能不正确。">
            <a:extLst>
              <a:ext uri="{FF2B5EF4-FFF2-40B4-BE49-F238E27FC236}">
                <a16:creationId xmlns:a16="http://schemas.microsoft.com/office/drawing/2014/main" id="{D8B4449C-2AA0-6B89-DBB3-6A10C11D92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5881" y="50290"/>
            <a:ext cx="648000" cy="648000"/>
          </a:xfrm>
          <a:prstGeom prst="rect">
            <a:avLst/>
          </a:prstGeom>
        </p:spPr>
      </p:pic>
      <p:pic>
        <p:nvPicPr>
          <p:cNvPr id="45" name="图片 44" descr="图表, 饼图&#10;&#10;AI 生成的内容可能不正确。">
            <a:extLst>
              <a:ext uri="{FF2B5EF4-FFF2-40B4-BE49-F238E27FC236}">
                <a16:creationId xmlns:a16="http://schemas.microsoft.com/office/drawing/2014/main" id="{26E77102-F2F6-643E-6CBF-E223A74E72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7965" y="50290"/>
            <a:ext cx="648000" cy="648000"/>
          </a:xfrm>
          <a:prstGeom prst="rect">
            <a:avLst/>
          </a:prstGeom>
        </p:spPr>
      </p:pic>
      <p:pic>
        <p:nvPicPr>
          <p:cNvPr id="46" name="图片 45" descr="图表, 饼图&#10;&#10;AI 生成的内容可能不正确。">
            <a:extLst>
              <a:ext uri="{FF2B5EF4-FFF2-40B4-BE49-F238E27FC236}">
                <a16:creationId xmlns:a16="http://schemas.microsoft.com/office/drawing/2014/main" id="{6A913C34-C506-C65E-6CC1-BD163B24FE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1621" y="50290"/>
            <a:ext cx="648000" cy="648000"/>
          </a:xfrm>
          <a:prstGeom prst="rect">
            <a:avLst/>
          </a:prstGeom>
        </p:spPr>
      </p:pic>
      <p:pic>
        <p:nvPicPr>
          <p:cNvPr id="47" name="图片 46" descr="图表, 饼图&#10;&#10;AI 生成的内容可能不正确。">
            <a:extLst>
              <a:ext uri="{FF2B5EF4-FFF2-40B4-BE49-F238E27FC236}">
                <a16:creationId xmlns:a16="http://schemas.microsoft.com/office/drawing/2014/main" id="{F80BD86C-75E9-5BC9-003E-1AF18351DD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1199" y="50290"/>
            <a:ext cx="648000" cy="648000"/>
          </a:xfrm>
          <a:prstGeom prst="rect">
            <a:avLst/>
          </a:prstGeom>
        </p:spPr>
      </p:pic>
      <p:pic>
        <p:nvPicPr>
          <p:cNvPr id="48" name="图片 47" descr="图表, 饼图&#10;&#10;AI 生成的内容可能不正确。">
            <a:extLst>
              <a:ext uri="{FF2B5EF4-FFF2-40B4-BE49-F238E27FC236}">
                <a16:creationId xmlns:a16="http://schemas.microsoft.com/office/drawing/2014/main" id="{E3D0DD9C-5BCA-7407-EA23-16D29ADBBB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62211" y="50290"/>
            <a:ext cx="648000" cy="648000"/>
          </a:xfrm>
          <a:prstGeom prst="rect">
            <a:avLst/>
          </a:prstGeom>
        </p:spPr>
      </p:pic>
      <p:pic>
        <p:nvPicPr>
          <p:cNvPr id="49" name="图片 48" descr="图表, 饼图&#10;&#10;AI 生成的内容可能不正确。">
            <a:extLst>
              <a:ext uri="{FF2B5EF4-FFF2-40B4-BE49-F238E27FC236}">
                <a16:creationId xmlns:a16="http://schemas.microsoft.com/office/drawing/2014/main" id="{BC06BBE3-EAC2-FFA9-2A98-3913E70210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66647" y="50290"/>
            <a:ext cx="648000" cy="648000"/>
          </a:xfrm>
          <a:prstGeom prst="rect">
            <a:avLst/>
          </a:prstGeom>
        </p:spPr>
      </p:pic>
      <p:pic>
        <p:nvPicPr>
          <p:cNvPr id="50" name="图片 49" descr="图表, 饼图&#10;&#10;AI 生成的内容可能不正确。">
            <a:extLst>
              <a:ext uri="{FF2B5EF4-FFF2-40B4-BE49-F238E27FC236}">
                <a16:creationId xmlns:a16="http://schemas.microsoft.com/office/drawing/2014/main" id="{157D8A61-67AE-E07D-4B3E-249C6ADD6B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9456" y="50290"/>
            <a:ext cx="648000" cy="648000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4DA2FB8F-9C09-13BA-EC8C-C9D6CE59724B}"/>
              </a:ext>
            </a:extLst>
          </p:cNvPr>
          <p:cNvSpPr/>
          <p:nvPr/>
        </p:nvSpPr>
        <p:spPr>
          <a:xfrm>
            <a:off x="2015881" y="21590"/>
            <a:ext cx="5080084" cy="720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BAE0EB2-15F7-B8E4-6CBD-AC5E68A1AFD6}"/>
              </a:ext>
            </a:extLst>
          </p:cNvPr>
          <p:cNvSpPr/>
          <p:nvPr/>
        </p:nvSpPr>
        <p:spPr>
          <a:xfrm>
            <a:off x="2015881" y="648227"/>
            <a:ext cx="5080084" cy="720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9A70CD6-7995-34F1-FBA3-91D6055A901C}"/>
              </a:ext>
            </a:extLst>
          </p:cNvPr>
          <p:cNvSpPr txBox="1"/>
          <p:nvPr/>
        </p:nvSpPr>
        <p:spPr>
          <a:xfrm>
            <a:off x="569675" y="850913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% By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F10D5E7-6E86-0881-EB9F-404FFCCD7743}"/>
              </a:ext>
            </a:extLst>
          </p:cNvPr>
          <p:cNvSpPr txBox="1"/>
          <p:nvPr/>
        </p:nvSpPr>
        <p:spPr>
          <a:xfrm>
            <a:off x="444641" y="24187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% By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742373-29FB-7180-8AC3-0E599EDA8B17}"/>
              </a:ext>
            </a:extLst>
          </p:cNvPr>
          <p:cNvSpPr txBox="1"/>
          <p:nvPr/>
        </p:nvSpPr>
        <p:spPr>
          <a:xfrm>
            <a:off x="2784439" y="124741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5C39C74-2578-F378-F65C-140C884440AD}"/>
              </a:ext>
            </a:extLst>
          </p:cNvPr>
          <p:cNvSpPr txBox="1"/>
          <p:nvPr/>
        </p:nvSpPr>
        <p:spPr>
          <a:xfrm>
            <a:off x="5640732" y="1247416"/>
            <a:ext cx="332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475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F2DCDE-2E82-4EC4-C9A1-FF969CB4484E}"/>
              </a:ext>
            </a:extLst>
          </p:cNvPr>
          <p:cNvSpPr txBox="1"/>
          <p:nvPr/>
        </p:nvSpPr>
        <p:spPr>
          <a:xfrm>
            <a:off x="3892448" y="2141072"/>
            <a:ext cx="583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Diet</a:t>
            </a:r>
            <a:endParaRPr 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3CEFF-807E-AB35-E7AF-2FE586E0BCA8}"/>
              </a:ext>
            </a:extLst>
          </p:cNvPr>
          <p:cNvSpPr txBox="1"/>
          <p:nvPr/>
        </p:nvSpPr>
        <p:spPr>
          <a:xfrm>
            <a:off x="8472973" y="4299532"/>
            <a:ext cx="1871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Biopsy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16s</a:t>
            </a:r>
            <a:r>
              <a:rPr lang="zh-CN" altLang="en-US" sz="1600" b="1" dirty="0"/>
              <a:t> </a:t>
            </a:r>
            <a:endParaRPr lang="en-HK" altLang="zh-CN" sz="1600" b="1" dirty="0"/>
          </a:p>
          <a:p>
            <a:pPr algn="ctr"/>
            <a:r>
              <a:rPr lang="en-US" altLang="zh-CN" sz="1600" b="1" dirty="0"/>
              <a:t>rRNA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sequencing</a:t>
            </a: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72889-5316-CB6B-9E47-7B504BD669D1}"/>
              </a:ext>
            </a:extLst>
          </p:cNvPr>
          <p:cNvSpPr txBox="1"/>
          <p:nvPr/>
        </p:nvSpPr>
        <p:spPr>
          <a:xfrm>
            <a:off x="7431718" y="6156667"/>
            <a:ext cx="1689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Questionnaires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60852-A4E7-8A6E-669F-05247D6EC3CC}"/>
              </a:ext>
            </a:extLst>
          </p:cNvPr>
          <p:cNvSpPr txBox="1"/>
          <p:nvPr/>
        </p:nvSpPr>
        <p:spPr>
          <a:xfrm>
            <a:off x="2379441" y="4701862"/>
            <a:ext cx="1278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Medication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DF89E-9C5C-56CC-6CFB-F24825C17618}"/>
              </a:ext>
            </a:extLst>
          </p:cNvPr>
          <p:cNvSpPr txBox="1"/>
          <p:nvPr/>
        </p:nvSpPr>
        <p:spPr>
          <a:xfrm>
            <a:off x="1754922" y="3193538"/>
            <a:ext cx="209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life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exposures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B1167-00A8-7491-74D0-6BFC93891447}"/>
              </a:ext>
            </a:extLst>
          </p:cNvPr>
          <p:cNvSpPr txBox="1"/>
          <p:nvPr/>
        </p:nvSpPr>
        <p:spPr>
          <a:xfrm>
            <a:off x="5293534" y="1770904"/>
            <a:ext cx="184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Anthropometrics</a:t>
            </a:r>
            <a:endParaRPr lang="en-US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76DA1F-992B-32ED-8365-FDAB849C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339" y="1023242"/>
            <a:ext cx="760940" cy="780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5CF7C-E43E-2F0C-3126-55FA87A60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897" y="1587777"/>
            <a:ext cx="812195" cy="833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BC7D72-CA93-4591-17FC-8D9B510F7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254" y="3584428"/>
            <a:ext cx="751440" cy="7712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DC257C-F70A-3230-E512-1F02E1831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622" y="5416457"/>
            <a:ext cx="756722" cy="7766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3382FD-DA91-8A77-86C4-A45114259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8981" y="3827706"/>
            <a:ext cx="847010" cy="8693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884EE9-DFC5-C653-7BDC-03CFD1391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5290" y="2173913"/>
            <a:ext cx="959961" cy="9852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969339-0BD8-72B4-A781-1AEA8FC091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0780" y="1072409"/>
            <a:ext cx="1103362" cy="11324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4B3ECB-D0FB-22DB-F346-A19A3DC1D45D}"/>
              </a:ext>
            </a:extLst>
          </p:cNvPr>
          <p:cNvSpPr txBox="1"/>
          <p:nvPr/>
        </p:nvSpPr>
        <p:spPr>
          <a:xfrm>
            <a:off x="8938131" y="4813104"/>
            <a:ext cx="102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(n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266)</a:t>
            </a:r>
            <a:endParaRPr lang="en-US" sz="16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F79219-7033-4814-CF1D-C644E92BAA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4098" y="5347357"/>
            <a:ext cx="824047" cy="84576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3BCF955-AB3D-2D62-C4AE-69EA8ACA1A5A}"/>
              </a:ext>
            </a:extLst>
          </p:cNvPr>
          <p:cNvGrpSpPr/>
          <p:nvPr/>
        </p:nvGrpSpPr>
        <p:grpSpPr>
          <a:xfrm>
            <a:off x="4318000" y="2492371"/>
            <a:ext cx="3521988" cy="3333625"/>
            <a:chOff x="4243497" y="2748151"/>
            <a:chExt cx="3744000" cy="359647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B36C836-3A5C-76A1-E9DF-436C26625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497" y="2748151"/>
              <a:ext cx="3744000" cy="3596473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0A22C-5283-97C6-3BF6-4B302BD16B43}"/>
                </a:ext>
              </a:extLst>
            </p:cNvPr>
            <p:cNvSpPr txBox="1"/>
            <p:nvPr/>
          </p:nvSpPr>
          <p:spPr>
            <a:xfrm>
              <a:off x="4735097" y="4705537"/>
              <a:ext cx="1404137" cy="36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CD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subjects</a:t>
              </a:r>
              <a:endParaRPr lang="en-US" sz="16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82CE5-50FC-9AA3-2393-0862BD6A8F5E}"/>
                </a:ext>
              </a:extLst>
            </p:cNvPr>
            <p:cNvSpPr txBox="1"/>
            <p:nvPr/>
          </p:nvSpPr>
          <p:spPr>
            <a:xfrm>
              <a:off x="6350416" y="4717896"/>
              <a:ext cx="1099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Controls</a:t>
              </a:r>
              <a:endParaRPr lang="en-US" sz="1600" b="1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478DED-4B2E-335C-348A-939F37E7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24113" y="3427311"/>
              <a:ext cx="1224005" cy="12240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950683-EF41-F782-1B64-CBF5E97B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30408" y="3427311"/>
              <a:ext cx="1224005" cy="122400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BFD936-97DF-CC3E-C7BF-B49D46068060}"/>
                </a:ext>
              </a:extLst>
            </p:cNvPr>
            <p:cNvSpPr txBox="1"/>
            <p:nvPr/>
          </p:nvSpPr>
          <p:spPr>
            <a:xfrm>
              <a:off x="5410863" y="5106825"/>
              <a:ext cx="1541319" cy="92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altLang="zh-CN" sz="1600" dirty="0"/>
                <a:t>Australia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altLang="zh-CN" sz="1600" dirty="0"/>
                <a:t>Hong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Kong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altLang="zh-CN" sz="1600" dirty="0"/>
                <a:t>Kunming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43ADBFA-290A-5B7B-7DBF-E5165BB6BB1B}"/>
              </a:ext>
            </a:extLst>
          </p:cNvPr>
          <p:cNvSpPr txBox="1"/>
          <p:nvPr/>
        </p:nvSpPr>
        <p:spPr>
          <a:xfrm>
            <a:off x="3157794" y="6202105"/>
            <a:ext cx="1613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Food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additives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18808-D496-0F9D-6E5C-B0A00ECD5571}"/>
              </a:ext>
            </a:extLst>
          </p:cNvPr>
          <p:cNvSpPr txBox="1"/>
          <p:nvPr/>
        </p:nvSpPr>
        <p:spPr>
          <a:xfrm>
            <a:off x="7398177" y="2401360"/>
            <a:ext cx="1681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Metagenomic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sequencing</a:t>
            </a:r>
            <a:endParaRPr lang="en-US" sz="1600" b="1" dirty="0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40CD6D4-609D-6CBF-C43C-9945526579F0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Graphical Summary of ENIGMA Research Cohort</a:t>
            </a:r>
          </a:p>
        </p:txBody>
      </p:sp>
      <p:sp>
        <p:nvSpPr>
          <p:cNvPr id="16" name="Oval 36">
            <a:extLst>
              <a:ext uri="{FF2B5EF4-FFF2-40B4-BE49-F238E27FC236}">
                <a16:creationId xmlns:a16="http://schemas.microsoft.com/office/drawing/2014/main" id="{B1636FF4-B8C7-0B25-58A9-9BD787F4F055}"/>
              </a:ext>
            </a:extLst>
          </p:cNvPr>
          <p:cNvSpPr/>
          <p:nvPr/>
        </p:nvSpPr>
        <p:spPr>
          <a:xfrm>
            <a:off x="9061927" y="1023242"/>
            <a:ext cx="2680307" cy="2132357"/>
          </a:xfrm>
          <a:prstGeom prst="ellipse">
            <a:avLst/>
          </a:prstGeom>
          <a:solidFill>
            <a:srgbClr val="F7D26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BC7340B-EC2F-EE75-67AB-48D8B9DA3561}"/>
              </a:ext>
            </a:extLst>
          </p:cNvPr>
          <p:cNvGrpSpPr/>
          <p:nvPr/>
        </p:nvGrpSpPr>
        <p:grpSpPr>
          <a:xfrm>
            <a:off x="9638982" y="1245093"/>
            <a:ext cx="2115952" cy="1680078"/>
            <a:chOff x="9638982" y="1245093"/>
            <a:chExt cx="2115952" cy="1680078"/>
          </a:xfrm>
        </p:grpSpPr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0CBA7BD8-7E98-D7BF-15F7-8266E2016CA6}"/>
                </a:ext>
              </a:extLst>
            </p:cNvPr>
            <p:cNvSpPr txBox="1"/>
            <p:nvPr/>
          </p:nvSpPr>
          <p:spPr>
            <a:xfrm>
              <a:off x="9638982" y="1245093"/>
              <a:ext cx="2088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C00000"/>
                  </a:solidFill>
                </a:rPr>
                <a:t>Species </a:t>
              </a:r>
              <a:r>
                <a:rPr lang="en-US" altLang="zh-CN" sz="1600" dirty="0">
                  <a:solidFill>
                    <a:srgbClr val="C00000"/>
                  </a:solidFill>
                </a:rPr>
                <a:t>(n</a:t>
              </a:r>
              <a:r>
                <a:rPr lang="zh-CN" altLang="en-US" sz="1600" dirty="0">
                  <a:solidFill>
                    <a:srgbClr val="C00000"/>
                  </a:solidFill>
                </a:rPr>
                <a:t> </a:t>
              </a:r>
              <a:r>
                <a:rPr lang="en-US" altLang="zh-CN" sz="1600" dirty="0">
                  <a:solidFill>
                    <a:srgbClr val="C00000"/>
                  </a:solidFill>
                </a:rPr>
                <a:t>=605)</a:t>
              </a:r>
            </a:p>
          </p:txBody>
        </p: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96A19234-63BE-D613-AFAE-D967BC1EE345}"/>
                </a:ext>
              </a:extLst>
            </p:cNvPr>
            <p:cNvSpPr txBox="1"/>
            <p:nvPr/>
          </p:nvSpPr>
          <p:spPr>
            <a:xfrm>
              <a:off x="9638982" y="1908097"/>
              <a:ext cx="2115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C00000"/>
                  </a:solidFill>
                </a:rPr>
                <a:t>Pathway </a:t>
              </a:r>
              <a:r>
                <a:rPr lang="en-US" altLang="zh-CN" sz="1600" dirty="0">
                  <a:solidFill>
                    <a:srgbClr val="C00000"/>
                  </a:solidFill>
                </a:rPr>
                <a:t>(n</a:t>
              </a:r>
              <a:r>
                <a:rPr lang="zh-CN" altLang="en-US" sz="1600" dirty="0">
                  <a:solidFill>
                    <a:srgbClr val="C00000"/>
                  </a:solidFill>
                </a:rPr>
                <a:t> </a:t>
              </a:r>
              <a:r>
                <a:rPr lang="en-US" altLang="zh-CN" sz="1600" dirty="0">
                  <a:solidFill>
                    <a:srgbClr val="C00000"/>
                  </a:solidFill>
                </a:rPr>
                <a:t>=</a:t>
              </a:r>
              <a:r>
                <a:rPr lang="zh-CN" altLang="en-US" sz="1600" dirty="0">
                  <a:solidFill>
                    <a:srgbClr val="C00000"/>
                  </a:solidFill>
                </a:rPr>
                <a:t> </a:t>
              </a:r>
              <a:r>
                <a:rPr lang="en-US" altLang="zh-CN" sz="1600" dirty="0">
                  <a:solidFill>
                    <a:srgbClr val="C00000"/>
                  </a:solidFill>
                </a:rPr>
                <a:t>479)</a:t>
              </a:r>
            </a:p>
          </p:txBody>
        </p:sp>
        <p:sp>
          <p:nvSpPr>
            <p:cNvPr id="36" name="TextBox 20">
              <a:extLst>
                <a:ext uri="{FF2B5EF4-FFF2-40B4-BE49-F238E27FC236}">
                  <a16:creationId xmlns:a16="http://schemas.microsoft.com/office/drawing/2014/main" id="{7A5FB198-D3EC-2D54-8752-728102774298}"/>
                </a:ext>
              </a:extLst>
            </p:cNvPr>
            <p:cNvSpPr txBox="1"/>
            <p:nvPr/>
          </p:nvSpPr>
          <p:spPr>
            <a:xfrm>
              <a:off x="9638982" y="2586617"/>
              <a:ext cx="2039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C00000"/>
                  </a:solidFill>
                </a:rPr>
                <a:t>Gene </a:t>
              </a:r>
              <a:r>
                <a:rPr lang="en-US" altLang="zh-CN" sz="1600" dirty="0">
                  <a:solidFill>
                    <a:srgbClr val="C00000"/>
                  </a:solidFill>
                </a:rPr>
                <a:t>(n</a:t>
              </a:r>
              <a:r>
                <a:rPr lang="zh-CN" altLang="en-US" sz="1600" dirty="0">
                  <a:solidFill>
                    <a:srgbClr val="C00000"/>
                  </a:solidFill>
                </a:rPr>
                <a:t> </a:t>
              </a:r>
              <a:r>
                <a:rPr lang="en-US" altLang="zh-CN" sz="1600" dirty="0">
                  <a:solidFill>
                    <a:srgbClr val="C00000"/>
                  </a:solidFill>
                </a:rPr>
                <a:t>=</a:t>
              </a:r>
              <a:r>
                <a:rPr lang="zh-CN" altLang="en-US" sz="1600" dirty="0">
                  <a:solidFill>
                    <a:srgbClr val="C00000"/>
                  </a:solidFill>
                </a:rPr>
                <a:t> </a:t>
              </a:r>
              <a:r>
                <a:rPr lang="en-US" altLang="zh-CN" sz="1600" dirty="0">
                  <a:solidFill>
                    <a:srgbClr val="C00000"/>
                  </a:solidFill>
                </a:rPr>
                <a:t>615)</a:t>
              </a:r>
            </a:p>
          </p:txBody>
        </p:sp>
      </p:grpSp>
      <p:sp>
        <p:nvSpPr>
          <p:cNvPr id="38" name="Left Brace 35">
            <a:extLst>
              <a:ext uri="{FF2B5EF4-FFF2-40B4-BE49-F238E27FC236}">
                <a16:creationId xmlns:a16="http://schemas.microsoft.com/office/drawing/2014/main" id="{A709112C-F1ED-6ADF-A4A0-ABFDE2B2C92A}"/>
              </a:ext>
            </a:extLst>
          </p:cNvPr>
          <p:cNvSpPr/>
          <p:nvPr/>
        </p:nvSpPr>
        <p:spPr>
          <a:xfrm>
            <a:off x="9415905" y="1410416"/>
            <a:ext cx="261529" cy="1365243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60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0451C31-4320-C3B1-80A9-FF3B59E6922F}"/>
              </a:ext>
            </a:extLst>
          </p:cNvPr>
          <p:cNvGrpSpPr/>
          <p:nvPr/>
        </p:nvGrpSpPr>
        <p:grpSpPr>
          <a:xfrm>
            <a:off x="9438831" y="1251568"/>
            <a:ext cx="2191830" cy="1669168"/>
            <a:chOff x="9118030" y="1471296"/>
            <a:chExt cx="2191830" cy="1669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85ACC2-9028-AF60-AC95-848DB7794E7B}"/>
                </a:ext>
              </a:extLst>
            </p:cNvPr>
            <p:cNvSpPr txBox="1"/>
            <p:nvPr/>
          </p:nvSpPr>
          <p:spPr>
            <a:xfrm>
              <a:off x="9118030" y="1471296"/>
              <a:ext cx="133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</a:rPr>
                <a:t>Species</a:t>
              </a:r>
              <a:endParaRPr lang="en-US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DD287E-D57B-D5C6-80CE-BBE83BDD4420}"/>
                </a:ext>
              </a:extLst>
            </p:cNvPr>
            <p:cNvSpPr txBox="1"/>
            <p:nvPr/>
          </p:nvSpPr>
          <p:spPr>
            <a:xfrm>
              <a:off x="9118030" y="2124972"/>
              <a:ext cx="133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</a:rPr>
                <a:t>Pathway</a:t>
              </a:r>
              <a:endParaRPr lang="en-US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2845E5-AF84-5EBB-1443-AD3D4EC6E667}"/>
                </a:ext>
              </a:extLst>
            </p:cNvPr>
            <p:cNvSpPr txBox="1"/>
            <p:nvPr/>
          </p:nvSpPr>
          <p:spPr>
            <a:xfrm>
              <a:off x="10116037" y="2124972"/>
              <a:ext cx="11938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C00000"/>
                  </a:solidFill>
                </a:rPr>
                <a:t>(n</a:t>
              </a:r>
              <a:r>
                <a:rPr lang="zh-CN" altLang="en-US" sz="1600" dirty="0">
                  <a:solidFill>
                    <a:srgbClr val="C00000"/>
                  </a:solidFill>
                </a:rPr>
                <a:t> </a:t>
              </a:r>
              <a:r>
                <a:rPr lang="en-US" altLang="zh-CN" sz="1600" dirty="0">
                  <a:solidFill>
                    <a:srgbClr val="C00000"/>
                  </a:solidFill>
                </a:rPr>
                <a:t>=</a:t>
              </a:r>
              <a:r>
                <a:rPr lang="zh-CN" altLang="en-US" sz="1600" dirty="0">
                  <a:solidFill>
                    <a:srgbClr val="C00000"/>
                  </a:solidFill>
                </a:rPr>
                <a:t> </a:t>
              </a:r>
              <a:r>
                <a:rPr lang="en-US" altLang="zh-CN" sz="1600" dirty="0">
                  <a:solidFill>
                    <a:srgbClr val="C00000"/>
                  </a:solidFill>
                </a:rPr>
                <a:t>479)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72F7F7-1289-2343-BE1D-202103C4B351}"/>
                </a:ext>
              </a:extLst>
            </p:cNvPr>
            <p:cNvSpPr txBox="1"/>
            <p:nvPr/>
          </p:nvSpPr>
          <p:spPr>
            <a:xfrm>
              <a:off x="9118030" y="2801910"/>
              <a:ext cx="133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</a:rPr>
                <a:t>Gene</a:t>
              </a:r>
              <a:endParaRPr lang="en-US" sz="16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43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700317-969D-BED2-FE55-B1E36E2757AC}"/>
              </a:ext>
            </a:extLst>
          </p:cNvPr>
          <p:cNvSpPr txBox="1"/>
          <p:nvPr/>
        </p:nvSpPr>
        <p:spPr>
          <a:xfrm>
            <a:off x="377911" y="1656060"/>
            <a:ext cx="118480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3200" b="1" dirty="0"/>
              <a:t>To</a:t>
            </a:r>
            <a:r>
              <a:rPr lang="zh-CN" altLang="en-US" sz="3200" b="1" dirty="0"/>
              <a:t> </a:t>
            </a:r>
            <a:r>
              <a:rPr lang="en-HK" altLang="zh-CN" sz="3200" b="1" dirty="0"/>
              <a:t>illuminate </a:t>
            </a:r>
            <a:r>
              <a:rPr lang="en-US" altLang="zh-CN" sz="3200" b="1" dirty="0"/>
              <a:t>the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signatures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of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microbiome,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microbial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genes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functional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pathways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patients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controls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cross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populations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3200" b="1" dirty="0"/>
          </a:p>
          <a:p>
            <a:r>
              <a:rPr lang="zh-CN" altLang="en-US" sz="3200" b="1" dirty="0"/>
              <a:t> </a:t>
            </a:r>
            <a:endParaRPr lang="en-US" altLang="zh-CN" sz="3200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3200" b="1" dirty="0"/>
              <a:t>To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uncover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the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clinical information, environmental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factors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bacterial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features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that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may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correlated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with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disease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activity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AB1D4C-C59F-6665-A1F6-09F6F18F81E2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83418-548E-906B-6E17-B80AE1E003F4}"/>
              </a:ext>
            </a:extLst>
          </p:cNvPr>
          <p:cNvSpPr txBox="1"/>
          <p:nvPr/>
        </p:nvSpPr>
        <p:spPr>
          <a:xfrm>
            <a:off x="5285521" y="0"/>
            <a:ext cx="1595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Aims</a:t>
            </a:r>
          </a:p>
        </p:txBody>
      </p:sp>
    </p:spTree>
    <p:extLst>
      <p:ext uri="{BB962C8B-B14F-4D97-AF65-F5344CB8AC3E}">
        <p14:creationId xmlns:p14="http://schemas.microsoft.com/office/powerpoint/2010/main" val="333810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B3AB560-CF09-D7D9-3741-504DCC6F4FD3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Subject characteristics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4C31C7-847C-DA2F-7905-BBC6FA72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590" y="907251"/>
            <a:ext cx="6884820" cy="58129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2A8E61-AE5E-7CBF-B077-292D2CAFD508}"/>
              </a:ext>
            </a:extLst>
          </p:cNvPr>
          <p:cNvSpPr txBox="1"/>
          <p:nvPr/>
        </p:nvSpPr>
        <p:spPr>
          <a:xfrm>
            <a:off x="9855200" y="3048000"/>
            <a:ext cx="207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Location</a:t>
            </a:r>
          </a:p>
          <a:p>
            <a:r>
              <a:rPr lang="en-US" altLang="zh-CN" dirty="0"/>
              <a:t>L1  terminal ileum</a:t>
            </a:r>
          </a:p>
          <a:p>
            <a:r>
              <a:rPr lang="en-US" altLang="zh-CN" dirty="0"/>
              <a:t>L2 colonic</a:t>
            </a:r>
          </a:p>
          <a:p>
            <a:r>
              <a:rPr lang="en-US" altLang="zh-CN" dirty="0"/>
              <a:t>L3 ileocolonic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005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3920F0-32E9-C530-84FC-2590547B81C3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Gut Microbiome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Diversity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cross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AUS,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HK,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and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MC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CE73D0-0CE0-5B24-49BD-F0729034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55" y="1040440"/>
            <a:ext cx="4519653" cy="45196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FF9897-33C9-0FB9-DDA8-B4A769535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868" y="1040439"/>
            <a:ext cx="4519654" cy="45196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2B057A-F1A2-22EC-61CC-25544A19FB69}"/>
              </a:ext>
            </a:extLst>
          </p:cNvPr>
          <p:cNvSpPr txBox="1"/>
          <p:nvPr/>
        </p:nvSpPr>
        <p:spPr>
          <a:xfrm>
            <a:off x="1896268" y="5769535"/>
            <a:ext cx="8733631" cy="863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/>
              <a:t>Gut microbiome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diversity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was significantly lower in active CD patients compared with inactive CD patients and control.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080D927-373A-0273-447D-33781493E42C}"/>
              </a:ext>
            </a:extLst>
          </p:cNvPr>
          <p:cNvSpPr/>
          <p:nvPr/>
        </p:nvSpPr>
        <p:spPr>
          <a:xfrm>
            <a:off x="7404100" y="1663700"/>
            <a:ext cx="2641600" cy="15875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25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7F7097-3824-1E4E-AEED-B0153BFE39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54"/>
          <a:stretch/>
        </p:blipFill>
        <p:spPr>
          <a:xfrm>
            <a:off x="1398998" y="1467083"/>
            <a:ext cx="4061357" cy="3949468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9CCF920-7134-8518-3EF0-B80F0BDBEFBF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Gut Microbiome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Composition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5958F-2DA2-BD20-D9F1-C6D2B95A2787}"/>
              </a:ext>
            </a:extLst>
          </p:cNvPr>
          <p:cNvSpPr txBox="1"/>
          <p:nvPr/>
        </p:nvSpPr>
        <p:spPr>
          <a:xfrm>
            <a:off x="1724706" y="953899"/>
            <a:ext cx="146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ptos" panose="020B0004020202020204" pitchFamily="34" charset="0"/>
              </a:rPr>
              <a:t>By region</a:t>
            </a:r>
            <a:endParaRPr lang="zh-CN" altLang="en-US" sz="2400" b="1" dirty="0">
              <a:latin typeface="Aptos" panose="020B00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1025B4-5F85-B16E-8232-8C509FABCAB0}"/>
              </a:ext>
            </a:extLst>
          </p:cNvPr>
          <p:cNvSpPr txBox="1"/>
          <p:nvPr/>
        </p:nvSpPr>
        <p:spPr>
          <a:xfrm>
            <a:off x="7388623" y="953899"/>
            <a:ext cx="168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ptos" panose="020B0004020202020204" pitchFamily="34" charset="0"/>
              </a:rPr>
              <a:t>By disease</a:t>
            </a:r>
            <a:endParaRPr lang="zh-CN" altLang="en-US" sz="2400" b="1" dirty="0">
              <a:latin typeface="Aptos" panose="020B00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0B12BB-6806-C153-7D26-7E5323A846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754"/>
          <a:stretch/>
        </p:blipFill>
        <p:spPr>
          <a:xfrm>
            <a:off x="7117474" y="1467083"/>
            <a:ext cx="4061357" cy="39494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6E27290-A6D8-5277-91B3-5DD362F140E4}"/>
              </a:ext>
            </a:extLst>
          </p:cNvPr>
          <p:cNvSpPr txBox="1"/>
          <p:nvPr/>
        </p:nvSpPr>
        <p:spPr>
          <a:xfrm>
            <a:off x="3321505" y="953899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Adonis R2: 0.06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 value: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0.001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7BCE1D-C362-F369-DF90-0FCA1E4E20E5}"/>
              </a:ext>
            </a:extLst>
          </p:cNvPr>
          <p:cNvSpPr txBox="1"/>
          <p:nvPr/>
        </p:nvSpPr>
        <p:spPr>
          <a:xfrm>
            <a:off x="9272283" y="953899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Adonis R2: 0.02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 value: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0.001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4563A2-0564-696A-C743-ECECEF029B26}"/>
              </a:ext>
            </a:extLst>
          </p:cNvPr>
          <p:cNvSpPr txBox="1"/>
          <p:nvPr/>
        </p:nvSpPr>
        <p:spPr>
          <a:xfrm>
            <a:off x="977900" y="5595769"/>
            <a:ext cx="10556531" cy="114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The gut microbial composition varies significantly among different regions and disease status.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The differences in the gut microbiomes of patients with active CD are more pronounced compared to the control group.</a:t>
            </a:r>
          </a:p>
        </p:txBody>
      </p:sp>
    </p:spTree>
    <p:extLst>
      <p:ext uri="{BB962C8B-B14F-4D97-AF65-F5344CB8AC3E}">
        <p14:creationId xmlns:p14="http://schemas.microsoft.com/office/powerpoint/2010/main" val="127810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07C97D-16CD-B847-8ACB-F8C494FD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34" y="1133055"/>
            <a:ext cx="6888194" cy="516614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C169318-E5E2-C5BA-F661-B9CFD6707B6B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Gut Microbiome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Composition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75C6EC-32C1-FB61-42D2-ED4FFB3503A3}"/>
              </a:ext>
            </a:extLst>
          </p:cNvPr>
          <p:cNvSpPr txBox="1"/>
          <p:nvPr/>
        </p:nvSpPr>
        <p:spPr>
          <a:xfrm>
            <a:off x="7352396" y="1523075"/>
            <a:ext cx="4542970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According to the Bray-Curtis distance, the differences between </a:t>
            </a:r>
            <a:r>
              <a:rPr lang="en-US" altLang="zh-CN" u="sng" dirty="0"/>
              <a:t>patients with active CD and the control group</a:t>
            </a:r>
            <a:r>
              <a:rPr lang="en-US" altLang="zh-CN" dirty="0"/>
              <a:t> were greater than those between </a:t>
            </a:r>
            <a:r>
              <a:rPr lang="en-US" altLang="zh-CN" u="sng" dirty="0"/>
              <a:t>patients with inactive CD and the control group</a:t>
            </a:r>
            <a:r>
              <a:rPr lang="en-US" altLang="zh-CN" dirty="0"/>
              <a:t>. </a:t>
            </a:r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Additionally, the differences among patients with active CD were larger, indicating that there may be greater heterogeneity in the microbial composition of active CD patients.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29BF60A-3CAF-6286-F46A-87776ACEE9BE}"/>
              </a:ext>
            </a:extLst>
          </p:cNvPr>
          <p:cNvSpPr/>
          <p:nvPr/>
        </p:nvSpPr>
        <p:spPr>
          <a:xfrm>
            <a:off x="4938485" y="1311729"/>
            <a:ext cx="2095500" cy="265430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3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218A6DB-1AE5-3942-E531-923AE2E58B78}"/>
              </a:ext>
            </a:extLst>
          </p:cNvPr>
          <p:cNvSpPr/>
          <p:nvPr/>
        </p:nvSpPr>
        <p:spPr>
          <a:xfrm>
            <a:off x="2333302" y="3942607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23E3D6-383D-3FAB-0603-EEB85A39EFAD}"/>
              </a:ext>
            </a:extLst>
          </p:cNvPr>
          <p:cNvSpPr/>
          <p:nvPr/>
        </p:nvSpPr>
        <p:spPr>
          <a:xfrm>
            <a:off x="1545440" y="1617075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2A043-349F-E91D-5E2E-0D2CB659D1F1}"/>
              </a:ext>
            </a:extLst>
          </p:cNvPr>
          <p:cNvSpPr txBox="1"/>
          <p:nvPr/>
        </p:nvSpPr>
        <p:spPr>
          <a:xfrm>
            <a:off x="1638578" y="1845707"/>
            <a:ext cx="441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Relative Abundance of Bacterial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7D57A-2778-D952-C054-045CE660B605}"/>
              </a:ext>
            </a:extLst>
          </p:cNvPr>
          <p:cNvSpPr txBox="1"/>
          <p:nvPr/>
        </p:nvSpPr>
        <p:spPr>
          <a:xfrm>
            <a:off x="9024136" y="1995589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D764CE-2D7C-D20C-9337-6F4CE32773E9}"/>
              </a:ext>
            </a:extLst>
          </p:cNvPr>
          <p:cNvSpPr/>
          <p:nvPr/>
        </p:nvSpPr>
        <p:spPr>
          <a:xfrm>
            <a:off x="2333302" y="2889281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A24EF-8BE9-38A0-B207-5CAC0EABF768}"/>
              </a:ext>
            </a:extLst>
          </p:cNvPr>
          <p:cNvSpPr txBox="1"/>
          <p:nvPr/>
        </p:nvSpPr>
        <p:spPr>
          <a:xfrm>
            <a:off x="3067680" y="3003065"/>
            <a:ext cx="15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 Filtering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84B4E5-84A0-C1B6-D122-4DA96A8841F4}"/>
              </a:ext>
            </a:extLst>
          </p:cNvPr>
          <p:cNvCxnSpPr>
            <a:cxnSpLocks/>
          </p:cNvCxnSpPr>
          <p:nvPr/>
        </p:nvCxnSpPr>
        <p:spPr>
          <a:xfrm>
            <a:off x="3842467" y="2438165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27B6B9-01AA-2DC2-0BC7-43E251264CAF}"/>
              </a:ext>
            </a:extLst>
          </p:cNvPr>
          <p:cNvCxnSpPr>
            <a:cxnSpLocks/>
          </p:cNvCxnSpPr>
          <p:nvPr/>
        </p:nvCxnSpPr>
        <p:spPr>
          <a:xfrm>
            <a:off x="3856431" y="3486181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50DAA8-9010-18EE-D54F-A50154C79252}"/>
              </a:ext>
            </a:extLst>
          </p:cNvPr>
          <p:cNvSpPr txBox="1"/>
          <p:nvPr/>
        </p:nvSpPr>
        <p:spPr>
          <a:xfrm>
            <a:off x="2942031" y="40597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MaAsLin2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C20B6-417C-86D6-836E-5B8895DCFD81}"/>
              </a:ext>
            </a:extLst>
          </p:cNvPr>
          <p:cNvCxnSpPr>
            <a:cxnSpLocks/>
          </p:cNvCxnSpPr>
          <p:nvPr/>
        </p:nvCxnSpPr>
        <p:spPr>
          <a:xfrm>
            <a:off x="3842467" y="4557456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3167420-1ABA-6839-164C-ED11230E69BC}"/>
              </a:ext>
            </a:extLst>
          </p:cNvPr>
          <p:cNvSpPr/>
          <p:nvPr/>
        </p:nvSpPr>
        <p:spPr>
          <a:xfrm>
            <a:off x="1543468" y="5029576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DE5649-C707-7AC6-8E74-079BCCBF5158}"/>
              </a:ext>
            </a:extLst>
          </p:cNvPr>
          <p:cNvSpPr txBox="1"/>
          <p:nvPr/>
        </p:nvSpPr>
        <p:spPr>
          <a:xfrm>
            <a:off x="1724516" y="5258208"/>
            <a:ext cx="423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CD-enriched and CD-depleted Species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26DA08-55E8-3FCE-FF17-EA9C0FBB279C}"/>
              </a:ext>
            </a:extLst>
          </p:cNvPr>
          <p:cNvSpPr/>
          <p:nvPr/>
        </p:nvSpPr>
        <p:spPr>
          <a:xfrm>
            <a:off x="7689825" y="2285186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Venn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0521DD-FC67-3677-044B-1465715EA4C4}"/>
              </a:ext>
            </a:extLst>
          </p:cNvPr>
          <p:cNvSpPr txBox="1"/>
          <p:nvPr/>
        </p:nvSpPr>
        <p:spPr>
          <a:xfrm>
            <a:off x="9036836" y="3192642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0BC4C3-6E72-F664-70B6-B1CA0F3A7D11}"/>
              </a:ext>
            </a:extLst>
          </p:cNvPr>
          <p:cNvSpPr/>
          <p:nvPr/>
        </p:nvSpPr>
        <p:spPr>
          <a:xfrm>
            <a:off x="7689825" y="3391071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Bar Plots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586F4-28E1-EE18-DF49-81BAA40B31A0}"/>
              </a:ext>
            </a:extLst>
          </p:cNvPr>
          <p:cNvSpPr txBox="1"/>
          <p:nvPr/>
        </p:nvSpPr>
        <p:spPr>
          <a:xfrm>
            <a:off x="9028249" y="4389695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7E16BA-609B-235C-EC8E-F4C23423F008}"/>
              </a:ext>
            </a:extLst>
          </p:cNvPr>
          <p:cNvSpPr/>
          <p:nvPr/>
        </p:nvSpPr>
        <p:spPr>
          <a:xfrm>
            <a:off x="7689825" y="4460577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Heatmap</a:t>
            </a: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5AFA589A-B326-8481-7CEF-7A41EF3E76F1}"/>
              </a:ext>
            </a:extLst>
          </p:cNvPr>
          <p:cNvSpPr/>
          <p:nvPr/>
        </p:nvSpPr>
        <p:spPr>
          <a:xfrm>
            <a:off x="6141466" y="2133365"/>
            <a:ext cx="297434" cy="3124843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30335D-9D72-F27B-C0E8-ED1B100E74A9}"/>
              </a:ext>
            </a:extLst>
          </p:cNvPr>
          <p:cNvCxnSpPr>
            <a:cxnSpLocks/>
          </p:cNvCxnSpPr>
          <p:nvPr/>
        </p:nvCxnSpPr>
        <p:spPr>
          <a:xfrm>
            <a:off x="6438900" y="3689521"/>
            <a:ext cx="7506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6608EDC-3266-C990-7F79-02687078FC4B}"/>
              </a:ext>
            </a:extLst>
          </p:cNvPr>
          <p:cNvCxnSpPr/>
          <p:nvPr/>
        </p:nvCxnSpPr>
        <p:spPr>
          <a:xfrm>
            <a:off x="7189539" y="2583636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4FC7A4A-5F1F-D05A-94F9-89B6E478D038}"/>
              </a:ext>
            </a:extLst>
          </p:cNvPr>
          <p:cNvCxnSpPr/>
          <p:nvPr/>
        </p:nvCxnSpPr>
        <p:spPr>
          <a:xfrm>
            <a:off x="7189539" y="3689521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7A748B-7043-3670-11AC-855E3F4D6638}"/>
              </a:ext>
            </a:extLst>
          </p:cNvPr>
          <p:cNvCxnSpPr/>
          <p:nvPr/>
        </p:nvCxnSpPr>
        <p:spPr>
          <a:xfrm>
            <a:off x="7189539" y="4783014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D09313-1253-86DC-0B31-2DBA0C7B36EB}"/>
              </a:ext>
            </a:extLst>
          </p:cNvPr>
          <p:cNvCxnSpPr/>
          <p:nvPr/>
        </p:nvCxnSpPr>
        <p:spPr>
          <a:xfrm>
            <a:off x="7187021" y="2583636"/>
            <a:ext cx="0" cy="2199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5620A208-5303-7A2F-769C-A5FE546AD957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Microbiome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306811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5000"/>
            <a:lumOff val="75000"/>
          </a:schemeClr>
        </a:solidFill>
        <a:ln w="25400">
          <a:solidFill>
            <a:schemeClr val="tx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18731</TotalTime>
  <Words>1164</Words>
  <Application>Microsoft Office PowerPoint</Application>
  <PresentationFormat>宽屏</PresentationFormat>
  <Paragraphs>286</Paragraphs>
  <Slides>28</Slides>
  <Notes>22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Harding</vt:lpstr>
      <vt:lpstr>Inter</vt:lpstr>
      <vt:lpstr>Abadi</vt:lpstr>
      <vt:lpstr>Aptos</vt:lpstr>
      <vt:lpstr>Aptos Display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 Leping</dc:creator>
  <cp:lastModifiedBy>Jiaying Zheng</cp:lastModifiedBy>
  <cp:revision>185</cp:revision>
  <dcterms:created xsi:type="dcterms:W3CDTF">2024-11-19T12:30:31Z</dcterms:created>
  <dcterms:modified xsi:type="dcterms:W3CDTF">2025-03-19T14:28:21Z</dcterms:modified>
</cp:coreProperties>
</file>